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58" r:id="rId4"/>
    <p:sldId id="273" r:id="rId5"/>
    <p:sldId id="274" r:id="rId6"/>
    <p:sldId id="271" r:id="rId7"/>
    <p:sldId id="259" r:id="rId8"/>
    <p:sldId id="272" r:id="rId9"/>
    <p:sldId id="260" r:id="rId10"/>
    <p:sldId id="261" r:id="rId11"/>
    <p:sldId id="262" r:id="rId12"/>
    <p:sldId id="276" r:id="rId13"/>
    <p:sldId id="275" r:id="rId14"/>
    <p:sldId id="263" r:id="rId15"/>
    <p:sldId id="264" r:id="rId16"/>
    <p:sldId id="265" r:id="rId17"/>
    <p:sldId id="266" r:id="rId18"/>
    <p:sldId id="277" r:id="rId19"/>
    <p:sldId id="278"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FE661-32B5-4F5E-AD9D-9571ABC2AB9E}" type="datetimeFigureOut">
              <a:rPr lang="zh-TW" altLang="en-US" smtClean="0"/>
              <a:t>2020/7/22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5CCCA-ABED-4D91-B83C-EEA9983A3D76}" type="slidenum">
              <a:rPr lang="zh-TW" altLang="en-US" smtClean="0"/>
              <a:t>‹#›</a:t>
            </a:fld>
            <a:endParaRPr lang="zh-TW" altLang="en-US"/>
          </a:p>
        </p:txBody>
      </p:sp>
    </p:spTree>
    <p:extLst>
      <p:ext uri="{BB962C8B-B14F-4D97-AF65-F5344CB8AC3E}">
        <p14:creationId xmlns:p14="http://schemas.microsoft.com/office/powerpoint/2010/main" val="61075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80mph</a:t>
            </a:r>
            <a:endParaRPr lang="zh-TW" altLang="en-US" dirty="0"/>
          </a:p>
        </p:txBody>
      </p:sp>
      <p:sp>
        <p:nvSpPr>
          <p:cNvPr id="4" name="投影片編號版面配置區 3"/>
          <p:cNvSpPr>
            <a:spLocks noGrp="1"/>
          </p:cNvSpPr>
          <p:nvPr>
            <p:ph type="sldNum" sz="quarter" idx="5"/>
          </p:nvPr>
        </p:nvSpPr>
        <p:spPr/>
        <p:txBody>
          <a:bodyPr/>
          <a:lstStyle/>
          <a:p>
            <a:fld id="{F665CCCA-ABED-4D91-B83C-EEA9983A3D76}" type="slidenum">
              <a:rPr lang="zh-TW" altLang="en-US" smtClean="0"/>
              <a:t>8</a:t>
            </a:fld>
            <a:endParaRPr lang="zh-TW" altLang="en-US"/>
          </a:p>
        </p:txBody>
      </p:sp>
    </p:spTree>
    <p:extLst>
      <p:ext uri="{BB962C8B-B14F-4D97-AF65-F5344CB8AC3E}">
        <p14:creationId xmlns:p14="http://schemas.microsoft.com/office/powerpoint/2010/main" val="82798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會把三種都放在開始後的</a:t>
            </a:r>
            <a:r>
              <a:rPr lang="en-US" altLang="zh-TW" dirty="0"/>
              <a:t>48</a:t>
            </a:r>
            <a:r>
              <a:rPr lang="zh-TW" altLang="en-US" dirty="0"/>
              <a:t>公里處，確保在遇到</a:t>
            </a:r>
            <a:r>
              <a:rPr lang="en-US" altLang="zh-TW" dirty="0"/>
              <a:t>treatment</a:t>
            </a:r>
            <a:r>
              <a:rPr lang="zh-TW" altLang="en-US" dirty="0"/>
              <a:t>之前駕駛者的疲勞程度會進一步地提高，比較在遇到</a:t>
            </a:r>
            <a:r>
              <a:rPr lang="en-US" altLang="zh-TW" dirty="0"/>
              <a:t>treatment</a:t>
            </a:r>
            <a:r>
              <a:rPr lang="zh-TW" altLang="en-US" dirty="0"/>
              <a:t>之前、期間和之後的駕駛行為</a:t>
            </a:r>
            <a:endParaRPr lang="en-US" altLang="zh-TW" dirty="0"/>
          </a:p>
          <a:p>
            <a:r>
              <a:rPr lang="zh-TW" altLang="en-US" dirty="0"/>
              <a:t>箭頭：在英國通常表示安全跟車距離，在三公里內，每</a:t>
            </a:r>
            <a:r>
              <a:rPr lang="en-US" altLang="zh-TW" dirty="0"/>
              <a:t>40</a:t>
            </a:r>
            <a:r>
              <a:rPr lang="zh-TW" altLang="en-US" dirty="0"/>
              <a:t>公尺出現一次</a:t>
            </a:r>
            <a:endParaRPr lang="en-US" altLang="zh-TW" dirty="0"/>
          </a:p>
          <a:p>
            <a:r>
              <a:rPr lang="zh-TW" altLang="en-US" dirty="0"/>
              <a:t>震動帶：常作為危險警告，平均分布在三公里內，每個直行由</a:t>
            </a:r>
            <a:r>
              <a:rPr lang="en-US" altLang="zh-TW" dirty="0"/>
              <a:t>12</a:t>
            </a:r>
            <a:r>
              <a:rPr lang="zh-TW" altLang="en-US" dirty="0"/>
              <a:t>跟</a:t>
            </a:r>
            <a:r>
              <a:rPr lang="en-US" altLang="zh-TW" dirty="0"/>
              <a:t>7.5</a:t>
            </a:r>
            <a:r>
              <a:rPr lang="zh-TW" altLang="en-US" dirty="0"/>
              <a:t>公尺的黃色橫桿組成，間隔</a:t>
            </a:r>
            <a:r>
              <a:rPr lang="en-US" altLang="zh-TW" dirty="0"/>
              <a:t>40</a:t>
            </a:r>
            <a:r>
              <a:rPr lang="zh-TW" altLang="en-US" dirty="0"/>
              <a:t>公尺</a:t>
            </a:r>
            <a:endParaRPr lang="en-US" altLang="zh-TW" dirty="0"/>
          </a:p>
          <a:p>
            <a:r>
              <a:rPr lang="zh-TW" altLang="en-US" dirty="0"/>
              <a:t>變換標誌：依據受測者經歷的順序，依序寫者</a:t>
            </a:r>
            <a:r>
              <a:rPr lang="en-US" altLang="zh-TW" dirty="0"/>
              <a:t>”</a:t>
            </a:r>
            <a:r>
              <a:rPr lang="zh-TW" altLang="en-US" dirty="0"/>
              <a:t>英文</a:t>
            </a:r>
            <a:r>
              <a:rPr lang="en-US" altLang="zh-TW" dirty="0"/>
              <a:t>”</a:t>
            </a:r>
            <a:r>
              <a:rPr lang="zh-TW" altLang="en-US" dirty="0"/>
              <a:t> </a:t>
            </a:r>
            <a:r>
              <a:rPr lang="en-US" altLang="zh-TW" dirty="0"/>
              <a:t>“(3</a:t>
            </a:r>
            <a:r>
              <a:rPr lang="zh-TW" altLang="en-US" dirty="0"/>
              <a:t>*</a:t>
            </a:r>
            <a:r>
              <a:rPr lang="en-US" altLang="zh-TW" dirty="0"/>
              <a:t>4</a:t>
            </a:r>
            <a:r>
              <a:rPr lang="zh-TW" altLang="en-US" dirty="0"/>
              <a:t>*</a:t>
            </a:r>
            <a:r>
              <a:rPr lang="en-US" altLang="zh-TW" dirty="0"/>
              <a:t>5)/6”</a:t>
            </a:r>
            <a:r>
              <a:rPr lang="zh-TW" altLang="en-US" dirty="0"/>
              <a:t> </a:t>
            </a:r>
            <a:r>
              <a:rPr lang="en-US" altLang="zh-TW" dirty="0"/>
              <a:t>“(3</a:t>
            </a:r>
            <a:r>
              <a:rPr lang="zh-TW" altLang="en-US" dirty="0"/>
              <a:t>*</a:t>
            </a:r>
            <a:r>
              <a:rPr lang="en-US" altLang="zh-TW" dirty="0"/>
              <a:t>4</a:t>
            </a:r>
            <a:r>
              <a:rPr lang="zh-TW" altLang="en-US" dirty="0"/>
              <a:t>*</a:t>
            </a:r>
            <a:r>
              <a:rPr lang="en-US" altLang="zh-TW" dirty="0"/>
              <a:t>5)/6=10</a:t>
            </a:r>
            <a:r>
              <a:rPr lang="zh-TW" altLang="en-US" dirty="0"/>
              <a:t> 保持警惕</a:t>
            </a:r>
            <a:r>
              <a:rPr lang="en-US" altLang="zh-TW" dirty="0"/>
              <a:t>(STAY ALERT)”</a:t>
            </a:r>
          </a:p>
          <a:p>
            <a:r>
              <a:rPr lang="zh-TW" altLang="en-US" dirty="0"/>
              <a:t>隨機且每個受測者平衡出現</a:t>
            </a:r>
          </a:p>
        </p:txBody>
      </p:sp>
      <p:sp>
        <p:nvSpPr>
          <p:cNvPr id="4" name="投影片編號版面配置區 3"/>
          <p:cNvSpPr>
            <a:spLocks noGrp="1"/>
          </p:cNvSpPr>
          <p:nvPr>
            <p:ph type="sldNum" sz="quarter" idx="5"/>
          </p:nvPr>
        </p:nvSpPr>
        <p:spPr/>
        <p:txBody>
          <a:bodyPr/>
          <a:lstStyle/>
          <a:p>
            <a:fld id="{F665CCCA-ABED-4D91-B83C-EEA9983A3D76}" type="slidenum">
              <a:rPr lang="zh-TW" altLang="en-US" smtClean="0"/>
              <a:t>9</a:t>
            </a:fld>
            <a:endParaRPr lang="zh-TW" altLang="en-US"/>
          </a:p>
        </p:txBody>
      </p:sp>
    </p:spTree>
    <p:extLst>
      <p:ext uri="{BB962C8B-B14F-4D97-AF65-F5344CB8AC3E}">
        <p14:creationId xmlns:p14="http://schemas.microsoft.com/office/powerpoint/2010/main" val="3104497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包括大學校園內部漫步</a:t>
            </a:r>
          </a:p>
        </p:txBody>
      </p:sp>
      <p:sp>
        <p:nvSpPr>
          <p:cNvPr id="4" name="投影片編號版面配置區 3"/>
          <p:cNvSpPr>
            <a:spLocks noGrp="1"/>
          </p:cNvSpPr>
          <p:nvPr>
            <p:ph type="sldNum" sz="quarter" idx="5"/>
          </p:nvPr>
        </p:nvSpPr>
        <p:spPr/>
        <p:txBody>
          <a:bodyPr/>
          <a:lstStyle/>
          <a:p>
            <a:fld id="{F665CCCA-ABED-4D91-B83C-EEA9983A3D76}" type="slidenum">
              <a:rPr lang="zh-TW" altLang="en-US" smtClean="0"/>
              <a:t>11</a:t>
            </a:fld>
            <a:endParaRPr lang="zh-TW" altLang="en-US"/>
          </a:p>
        </p:txBody>
      </p:sp>
    </p:spTree>
    <p:extLst>
      <p:ext uri="{BB962C8B-B14F-4D97-AF65-F5344CB8AC3E}">
        <p14:creationId xmlns:p14="http://schemas.microsoft.com/office/powerpoint/2010/main" val="313940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組間和三種工程之間都沒有顯著差異</a:t>
            </a:r>
            <a:endParaRPr lang="en-US" altLang="zh-TW" dirty="0"/>
          </a:p>
          <a:p>
            <a:r>
              <a:rPr lang="zh-TW" altLang="en-US" dirty="0"/>
              <a:t>箭頭形的增加，可能是因為在駕駛過程中要保持自己的注意力及警覺，也許是試圖將車輛保持在箭頭上，可能會導致更加偏離，或開到另一個箭頭上</a:t>
            </a:r>
            <a:r>
              <a:rPr lang="en-US" altLang="zh-TW" dirty="0">
                <a:sym typeface="Wingdings" panose="05000000000000000000" pitchFamily="2" charset="2"/>
              </a:rPr>
              <a:t>Turnbull </a:t>
            </a:r>
            <a:r>
              <a:rPr lang="en-US" altLang="zh-TW" dirty="0" err="1">
                <a:sym typeface="Wingdings" panose="05000000000000000000" pitchFamily="2" charset="2"/>
              </a:rPr>
              <a:t>Fenner</a:t>
            </a:r>
            <a:r>
              <a:rPr lang="zh-TW" altLang="en-US" dirty="0">
                <a:sym typeface="Wingdings" panose="05000000000000000000" pitchFamily="2" charset="2"/>
              </a:rPr>
              <a:t>，</a:t>
            </a:r>
            <a:r>
              <a:rPr lang="en-US" altLang="zh-TW" dirty="0">
                <a:sym typeface="Wingdings" panose="05000000000000000000" pitchFamily="2" charset="2"/>
              </a:rPr>
              <a:t>1998</a:t>
            </a:r>
            <a:endParaRPr lang="zh-TW" altLang="en-US" dirty="0"/>
          </a:p>
        </p:txBody>
      </p:sp>
      <p:sp>
        <p:nvSpPr>
          <p:cNvPr id="4" name="投影片編號版面配置區 3"/>
          <p:cNvSpPr>
            <a:spLocks noGrp="1"/>
          </p:cNvSpPr>
          <p:nvPr>
            <p:ph type="sldNum" sz="quarter" idx="5"/>
          </p:nvPr>
        </p:nvSpPr>
        <p:spPr/>
        <p:txBody>
          <a:bodyPr/>
          <a:lstStyle/>
          <a:p>
            <a:fld id="{F665CCCA-ABED-4D91-B83C-EEA9983A3D76}" type="slidenum">
              <a:rPr lang="zh-TW" altLang="en-US" smtClean="0"/>
              <a:t>16</a:t>
            </a:fld>
            <a:endParaRPr lang="zh-TW" altLang="en-US"/>
          </a:p>
        </p:txBody>
      </p:sp>
    </p:spTree>
    <p:extLst>
      <p:ext uri="{BB962C8B-B14F-4D97-AF65-F5344CB8AC3E}">
        <p14:creationId xmlns:p14="http://schemas.microsoft.com/office/powerpoint/2010/main" val="138436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去除一位輪班工作者的異常值</a:t>
            </a:r>
            <a:endParaRPr lang="en-US" altLang="zh-TW" dirty="0"/>
          </a:p>
          <a:p>
            <a:r>
              <a:rPr lang="zh-TW" altLang="en-US" dirty="0"/>
              <a:t>在組間以及三種工程之間都沒有發現有顯著差異</a:t>
            </a:r>
            <a:r>
              <a:rPr lang="en-US" altLang="zh-TW" dirty="0"/>
              <a:t>(p=0.91)</a:t>
            </a:r>
          </a:p>
          <a:p>
            <a:r>
              <a:rPr lang="zh-TW" altLang="en-US" dirty="0"/>
              <a:t>特別是在箭頭還有可變化標誌有顯著差異</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F665CCCA-ABED-4D91-B83C-EEA9983A3D76}" type="slidenum">
              <a:rPr lang="zh-TW" altLang="en-US" smtClean="0"/>
              <a:t>17</a:t>
            </a:fld>
            <a:endParaRPr lang="zh-TW" altLang="en-US"/>
          </a:p>
        </p:txBody>
      </p:sp>
    </p:spTree>
    <p:extLst>
      <p:ext uri="{BB962C8B-B14F-4D97-AF65-F5344CB8AC3E}">
        <p14:creationId xmlns:p14="http://schemas.microsoft.com/office/powerpoint/2010/main" val="252812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665CCCA-ABED-4D91-B83C-EEA9983A3D76}" type="slidenum">
              <a:rPr lang="zh-TW" altLang="en-US" smtClean="0"/>
              <a:t>18</a:t>
            </a:fld>
            <a:endParaRPr lang="zh-TW" altLang="en-US"/>
          </a:p>
        </p:txBody>
      </p:sp>
    </p:spTree>
    <p:extLst>
      <p:ext uri="{BB962C8B-B14F-4D97-AF65-F5344CB8AC3E}">
        <p14:creationId xmlns:p14="http://schemas.microsoft.com/office/powerpoint/2010/main" val="1044495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sym typeface="Wingdings" panose="05000000000000000000" pitchFamily="2" charset="2"/>
              </a:rPr>
              <a:t>每次實驗，供稱都只有在</a:t>
            </a:r>
            <a:r>
              <a:rPr lang="en-US" altLang="zh-TW" dirty="0">
                <a:sym typeface="Wingdings" panose="05000000000000000000" pitchFamily="2" charset="2"/>
              </a:rPr>
              <a:t>48</a:t>
            </a:r>
            <a:r>
              <a:rPr lang="zh-TW" altLang="en-US" dirty="0">
                <a:sym typeface="Wingdings" panose="05000000000000000000" pitchFamily="2" charset="2"/>
              </a:rPr>
              <a:t>公里後的</a:t>
            </a:r>
            <a:r>
              <a:rPr lang="en-US" altLang="zh-TW" dirty="0">
                <a:sym typeface="Wingdings" panose="05000000000000000000" pitchFamily="2" charset="2"/>
              </a:rPr>
              <a:t>3</a:t>
            </a:r>
            <a:r>
              <a:rPr lang="zh-TW" altLang="en-US" dirty="0">
                <a:sym typeface="Wingdings" panose="05000000000000000000" pitchFamily="2" charset="2"/>
              </a:rPr>
              <a:t>公里處實施</a:t>
            </a:r>
            <a:r>
              <a:rPr lang="en-US" altLang="zh-TW" dirty="0">
                <a:sym typeface="Wingdings" panose="05000000000000000000" pitchFamily="2" charset="2"/>
              </a:rPr>
              <a:t></a:t>
            </a:r>
            <a:r>
              <a:rPr lang="zh-TW" altLang="en-US" dirty="0">
                <a:sym typeface="Wingdings" panose="05000000000000000000" pitchFamily="2" charset="2"/>
              </a:rPr>
              <a:t>實施距離不夠長</a:t>
            </a:r>
            <a:r>
              <a:rPr lang="en-US" altLang="zh-TW" dirty="0">
                <a:sym typeface="Wingdings" panose="05000000000000000000" pitchFamily="2" charset="2"/>
              </a:rPr>
              <a:t></a:t>
            </a:r>
            <a:r>
              <a:rPr lang="zh-TW" altLang="en-US" dirty="0">
                <a:sym typeface="Wingdings" panose="05000000000000000000" pitchFamily="2" charset="2"/>
              </a:rPr>
              <a:t>不足以引起警覺</a:t>
            </a:r>
            <a:endParaRPr lang="zh-TW" altLang="en-US" dirty="0"/>
          </a:p>
        </p:txBody>
      </p:sp>
      <p:sp>
        <p:nvSpPr>
          <p:cNvPr id="4" name="投影片編號版面配置區 3"/>
          <p:cNvSpPr>
            <a:spLocks noGrp="1"/>
          </p:cNvSpPr>
          <p:nvPr>
            <p:ph type="sldNum" sz="quarter" idx="5"/>
          </p:nvPr>
        </p:nvSpPr>
        <p:spPr/>
        <p:txBody>
          <a:bodyPr/>
          <a:lstStyle/>
          <a:p>
            <a:fld id="{F665CCCA-ABED-4D91-B83C-EEA9983A3D76}" type="slidenum">
              <a:rPr lang="zh-TW" altLang="en-US" smtClean="0"/>
              <a:t>19</a:t>
            </a:fld>
            <a:endParaRPr lang="zh-TW" altLang="en-US"/>
          </a:p>
        </p:txBody>
      </p:sp>
    </p:spTree>
    <p:extLst>
      <p:ext uri="{BB962C8B-B14F-4D97-AF65-F5344CB8AC3E}">
        <p14:creationId xmlns:p14="http://schemas.microsoft.com/office/powerpoint/2010/main" val="229579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HFS</a:t>
            </a:r>
            <a:r>
              <a:rPr lang="zh-TW" altLang="en-US" dirty="0"/>
              <a:t>有效實驗車道跟蹤任務，更容易出現極端疲勞，突然的轉彎校正會隨著疲勞增加而增加</a:t>
            </a:r>
            <a:endParaRPr lang="en-US" altLang="zh-TW" dirty="0"/>
          </a:p>
          <a:p>
            <a:r>
              <a:rPr lang="zh-TW" altLang="en-US" dirty="0"/>
              <a:t>保持車道橫向位置被認為是一個兩個層級的過程，駕駛者要先考慮道路的軌跡，然後在嘗試保持車道位置</a:t>
            </a:r>
          </a:p>
        </p:txBody>
      </p:sp>
      <p:sp>
        <p:nvSpPr>
          <p:cNvPr id="4" name="投影片編號版面配置區 3"/>
          <p:cNvSpPr>
            <a:spLocks noGrp="1"/>
          </p:cNvSpPr>
          <p:nvPr>
            <p:ph type="sldNum" sz="quarter" idx="5"/>
          </p:nvPr>
        </p:nvSpPr>
        <p:spPr/>
        <p:txBody>
          <a:bodyPr/>
          <a:lstStyle/>
          <a:p>
            <a:fld id="{F665CCCA-ABED-4D91-B83C-EEA9983A3D76}" type="slidenum">
              <a:rPr lang="zh-TW" altLang="en-US" smtClean="0"/>
              <a:t>20</a:t>
            </a:fld>
            <a:endParaRPr lang="zh-TW" altLang="en-US"/>
          </a:p>
        </p:txBody>
      </p:sp>
    </p:spTree>
    <p:extLst>
      <p:ext uri="{BB962C8B-B14F-4D97-AF65-F5344CB8AC3E}">
        <p14:creationId xmlns:p14="http://schemas.microsoft.com/office/powerpoint/2010/main" val="361609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650528"/>
          </a:xfrm>
        </p:spPr>
        <p:txBody>
          <a:bodyPr anchor="b">
            <a:normAutofit/>
          </a:bodyPr>
          <a:lstStyle>
            <a:lvl1pPr algn="ctr">
              <a:lnSpc>
                <a:spcPct val="85000"/>
              </a:lnSpc>
              <a:defRPr sz="4000" b="1" cap="all" baseline="0">
                <a:solidFill>
                  <a:schemeClr val="tx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dirty="0"/>
              <a:t>按一下以編輯母片子標題樣式</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DA6D783-0A67-44AD-B356-0C951E1F6EBE}" type="datetimeFigureOut">
              <a:rPr lang="zh-TW" altLang="en-US" smtClean="0"/>
              <a:t>2020/7/22</a:t>
            </a:fld>
            <a:endParaRPr lang="zh-TW" alt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05A8429-9A48-4062-99E2-C9BAB0EE2E76}" type="slidenum">
              <a:rPr lang="zh-TW" altLang="en-US" smtClean="0"/>
              <a:t>‹#›</a:t>
            </a:fld>
            <a:endParaRPr lang="zh-TW" altLang="en-US"/>
          </a:p>
        </p:txBody>
      </p:sp>
      <p:cxnSp>
        <p:nvCxnSpPr>
          <p:cNvPr id="8" name="Straight Connector 7"/>
          <p:cNvCxnSpPr/>
          <p:nvPr/>
        </p:nvCxnSpPr>
        <p:spPr>
          <a:xfrm>
            <a:off x="1981199" y="3397133"/>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13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A6D783-0A67-44AD-B356-0C951E1F6EBE}" type="datetimeFigureOut">
              <a:rPr lang="zh-TW" altLang="en-US" smtClean="0"/>
              <a:t>2020/7/22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70023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A6D783-0A67-44AD-B356-0C951E1F6EBE}" type="datetimeFigureOut">
              <a:rPr lang="zh-TW" altLang="en-US" smtClean="0"/>
              <a:t>2020/7/22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41483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A6D783-0A67-44AD-B356-0C951E1F6EBE}" type="datetimeFigureOut">
              <a:rPr lang="zh-TW" altLang="en-US" smtClean="0"/>
              <a:t>2020/7/22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312607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DA6D783-0A67-44AD-B356-0C951E1F6EBE}" type="datetimeFigureOut">
              <a:rPr lang="zh-TW" altLang="en-US" smtClean="0"/>
              <a:t>2020/7/22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6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DA6D783-0A67-44AD-B356-0C951E1F6EBE}" type="datetimeFigureOut">
              <a:rPr lang="zh-TW" altLang="en-US" smtClean="0"/>
              <a:t>2020/7/22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123946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DA6D783-0A67-44AD-B356-0C951E1F6EBE}" type="datetimeFigureOut">
              <a:rPr lang="zh-TW" altLang="en-US" smtClean="0"/>
              <a:t>2020/7/22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32979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DA6D783-0A67-44AD-B356-0C951E1F6EBE}" type="datetimeFigureOut">
              <a:rPr lang="zh-TW" altLang="en-US" smtClean="0"/>
              <a:t>2020/7/22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17197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6D783-0A67-44AD-B356-0C951E1F6EBE}" type="datetimeFigureOut">
              <a:rPr lang="zh-TW" altLang="en-US" smtClean="0"/>
              <a:t>2020/7/22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7322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9DA6D783-0A67-44AD-B356-0C951E1F6EBE}" type="datetimeFigureOut">
              <a:rPr lang="zh-TW" altLang="en-US" smtClean="0"/>
              <a:t>2020/7/22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34348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9DA6D783-0A67-44AD-B356-0C951E1F6EBE}" type="datetimeFigureOut">
              <a:rPr lang="zh-TW" altLang="en-US" smtClean="0"/>
              <a:t>2020/7/22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18178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922021"/>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1143000" y="1531621"/>
            <a:ext cx="9872871" cy="4564379"/>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DA6D783-0A67-44AD-B356-0C951E1F6EBE}" type="datetimeFigureOut">
              <a:rPr lang="zh-TW" altLang="en-US" smtClean="0"/>
              <a:t>2020/7/22</a:t>
            </a:fld>
            <a:endParaRPr lang="zh-TW"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zh-TW"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39085118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b="1"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228600" indent="-182880" algn="l" defTabSz="914400" rtl="0" eaLnBrk="1" latinLnBrk="0" hangingPunct="1">
        <a:lnSpc>
          <a:spcPct val="150000"/>
        </a:lnSpc>
        <a:spcBef>
          <a:spcPts val="1400"/>
        </a:spcBef>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73152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0584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28016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BC87B5-1B52-4C96-BFCE-34446F16FD62}"/>
              </a:ext>
            </a:extLst>
          </p:cNvPr>
          <p:cNvSpPr>
            <a:spLocks noGrp="1"/>
          </p:cNvSpPr>
          <p:nvPr>
            <p:ph type="ctrTitle"/>
          </p:nvPr>
        </p:nvSpPr>
        <p:spPr>
          <a:xfrm>
            <a:off x="1044604" y="915932"/>
            <a:ext cx="10097712" cy="2650528"/>
          </a:xfrm>
        </p:spPr>
        <p:txBody>
          <a:bodyPr/>
          <a:lstStyle/>
          <a:p>
            <a:r>
              <a:rPr lang="en-US" altLang="zh-TW" cap="none" dirty="0">
                <a:solidFill>
                  <a:srgbClr val="002060"/>
                </a:solidFill>
              </a:rPr>
              <a:t>The effect of three low-cost engineering treatments on driver</a:t>
            </a:r>
            <a:r>
              <a:rPr lang="zh-TW" altLang="en-US" cap="none" dirty="0">
                <a:solidFill>
                  <a:srgbClr val="002060"/>
                </a:solidFill>
              </a:rPr>
              <a:t> </a:t>
            </a:r>
            <a:r>
              <a:rPr lang="en-US" altLang="zh-TW" cap="none" dirty="0">
                <a:solidFill>
                  <a:srgbClr val="002060"/>
                </a:solidFill>
              </a:rPr>
              <a:t>fatigue:</a:t>
            </a:r>
            <a:br>
              <a:rPr lang="en-US" altLang="zh-TW" cap="none" dirty="0">
                <a:solidFill>
                  <a:srgbClr val="002060"/>
                </a:solidFill>
              </a:rPr>
            </a:br>
            <a:r>
              <a:rPr lang="en-US" altLang="zh-TW" cap="none" dirty="0">
                <a:solidFill>
                  <a:srgbClr val="002060"/>
                </a:solidFill>
              </a:rPr>
              <a:t>A driving simulator study</a:t>
            </a:r>
            <a:endParaRPr lang="zh-TW" altLang="en-US" cap="none" dirty="0">
              <a:solidFill>
                <a:srgbClr val="002060"/>
              </a:solidFill>
            </a:endParaRPr>
          </a:p>
        </p:txBody>
      </p:sp>
      <p:sp>
        <p:nvSpPr>
          <p:cNvPr id="3" name="副標題 2">
            <a:extLst>
              <a:ext uri="{FF2B5EF4-FFF2-40B4-BE49-F238E27FC236}">
                <a16:creationId xmlns:a16="http://schemas.microsoft.com/office/drawing/2014/main" id="{0CEF4E1C-0F7C-4289-96EB-FEC1EF324241}"/>
              </a:ext>
            </a:extLst>
          </p:cNvPr>
          <p:cNvSpPr>
            <a:spLocks noGrp="1"/>
          </p:cNvSpPr>
          <p:nvPr>
            <p:ph type="subTitle" idx="1"/>
          </p:nvPr>
        </p:nvSpPr>
        <p:spPr/>
        <p:txBody>
          <a:bodyPr/>
          <a:lstStyle/>
          <a:p>
            <a:r>
              <a:rPr lang="en-US" altLang="zh-TW" dirty="0"/>
              <a:t>Accident Analysis and Prevention 50 (2013) 8– 15</a:t>
            </a:r>
          </a:p>
          <a:p>
            <a:r>
              <a:rPr lang="en-US" altLang="zh-TW" dirty="0"/>
              <a:t>Natasha </a:t>
            </a:r>
            <a:r>
              <a:rPr lang="en-US" altLang="zh-TW" dirty="0" err="1"/>
              <a:t>Merat</a:t>
            </a:r>
            <a:r>
              <a:rPr lang="en-US" altLang="zh-TW" dirty="0"/>
              <a:t>, A. Hamish </a:t>
            </a:r>
            <a:r>
              <a:rPr lang="en-US" altLang="zh-TW" dirty="0" err="1"/>
              <a:t>Jamson</a:t>
            </a:r>
            <a:endParaRPr lang="zh-TW" altLang="en-US" dirty="0"/>
          </a:p>
        </p:txBody>
      </p:sp>
    </p:spTree>
    <p:extLst>
      <p:ext uri="{BB962C8B-B14F-4D97-AF65-F5344CB8AC3E}">
        <p14:creationId xmlns:p14="http://schemas.microsoft.com/office/powerpoint/2010/main" val="10307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1BE70A-E04B-47EE-BD2F-ECBF24D6EA4C}"/>
              </a:ext>
            </a:extLst>
          </p:cNvPr>
          <p:cNvSpPr>
            <a:spLocks noGrp="1"/>
          </p:cNvSpPr>
          <p:nvPr>
            <p:ph type="title"/>
          </p:nvPr>
        </p:nvSpPr>
        <p:spPr/>
        <p:txBody>
          <a:bodyPr/>
          <a:lstStyle/>
          <a:p>
            <a:r>
              <a:rPr lang="zh-TW" altLang="en-US" dirty="0"/>
              <a:t>程序</a:t>
            </a:r>
          </a:p>
        </p:txBody>
      </p:sp>
      <p:sp>
        <p:nvSpPr>
          <p:cNvPr id="3" name="內容版面配置區 2">
            <a:extLst>
              <a:ext uri="{FF2B5EF4-FFF2-40B4-BE49-F238E27FC236}">
                <a16:creationId xmlns:a16="http://schemas.microsoft.com/office/drawing/2014/main" id="{4106C5A9-155B-4A45-85FD-354703ABBCB6}"/>
              </a:ext>
            </a:extLst>
          </p:cNvPr>
          <p:cNvSpPr>
            <a:spLocks noGrp="1"/>
          </p:cNvSpPr>
          <p:nvPr>
            <p:ph idx="1"/>
          </p:nvPr>
        </p:nvSpPr>
        <p:spPr/>
        <p:txBody>
          <a:bodyPr/>
          <a:lstStyle/>
          <a:p>
            <a:r>
              <a:rPr lang="zh-TW" altLang="en-US" dirty="0"/>
              <a:t>招募兩組駕駛者，分成兩天的實驗來觀察他們的表現：警覺、疲勞</a:t>
            </a:r>
            <a:endParaRPr lang="en-US" altLang="zh-TW" dirty="0"/>
          </a:p>
          <a:p>
            <a:r>
              <a:rPr lang="zh-TW" altLang="en-US" dirty="0"/>
              <a:t>第一次是在駕駛者沒有疲勞的情況下進行的</a:t>
            </a:r>
            <a:endParaRPr lang="en-US" altLang="zh-TW" dirty="0"/>
          </a:p>
          <a:p>
            <a:pPr marL="502920" indent="-457200">
              <a:buFont typeface="+mj-lt"/>
              <a:buAutoNum type="arabicPeriod"/>
            </a:pPr>
            <a:r>
              <a:rPr lang="zh-TW" altLang="en-US" dirty="0"/>
              <a:t>介紹研究，並取得同意</a:t>
            </a:r>
            <a:endParaRPr lang="en-US" altLang="zh-TW" dirty="0"/>
          </a:p>
          <a:p>
            <a:pPr marL="502920" indent="-457200">
              <a:buFont typeface="+mj-lt"/>
              <a:buAutoNum type="arabicPeriod"/>
            </a:pPr>
            <a:r>
              <a:rPr lang="zh-TW" altLang="en-US" dirty="0"/>
              <a:t>熟悉模擬器後，進行</a:t>
            </a:r>
            <a:r>
              <a:rPr lang="en-US" altLang="zh-TW" dirty="0"/>
              <a:t>25</a:t>
            </a:r>
            <a:r>
              <a:rPr lang="zh-TW" altLang="en-US" dirty="0"/>
              <a:t>分鐘練習駕駛</a:t>
            </a:r>
            <a:endParaRPr lang="en-US" altLang="zh-TW" dirty="0"/>
          </a:p>
          <a:p>
            <a:pPr marL="502920" indent="-457200">
              <a:buFont typeface="+mj-lt"/>
              <a:buAutoNum type="arabicPeriod"/>
            </a:pPr>
            <a:r>
              <a:rPr lang="zh-TW" altLang="en-US" dirty="0"/>
              <a:t>使用眼動儀紀錄閉眼百分比</a:t>
            </a:r>
            <a:endParaRPr lang="en-US" altLang="zh-TW" dirty="0"/>
          </a:p>
          <a:p>
            <a:pPr marL="502920" indent="-457200">
              <a:buFont typeface="+mj-lt"/>
              <a:buAutoNum type="arabicPeriod"/>
            </a:pPr>
            <a:r>
              <a:rPr lang="zh-TW" altLang="en-US" dirty="0"/>
              <a:t>完成實驗後填寫</a:t>
            </a:r>
            <a:r>
              <a:rPr lang="en-US" altLang="zh-TW" dirty="0"/>
              <a:t>10</a:t>
            </a:r>
            <a:r>
              <a:rPr lang="zh-TW" altLang="en-US" dirty="0"/>
              <a:t>分制的主觀警覺性</a:t>
            </a:r>
            <a:r>
              <a:rPr lang="en-US" altLang="zh-TW" dirty="0"/>
              <a:t>(1=</a:t>
            </a:r>
            <a:r>
              <a:rPr lang="zh-TW" altLang="en-US" dirty="0"/>
              <a:t>完全不警覺，</a:t>
            </a:r>
            <a:r>
              <a:rPr lang="en-US" altLang="zh-TW" dirty="0"/>
              <a:t>10=</a:t>
            </a:r>
            <a:r>
              <a:rPr lang="zh-TW" altLang="en-US" dirty="0"/>
              <a:t>高度警覺</a:t>
            </a:r>
            <a:r>
              <a:rPr lang="en-US" altLang="zh-TW" dirty="0"/>
              <a:t>)</a:t>
            </a:r>
            <a:endParaRPr lang="zh-TW" altLang="en-US" dirty="0"/>
          </a:p>
        </p:txBody>
      </p:sp>
    </p:spTree>
    <p:extLst>
      <p:ext uri="{BB962C8B-B14F-4D97-AF65-F5344CB8AC3E}">
        <p14:creationId xmlns:p14="http://schemas.microsoft.com/office/powerpoint/2010/main" val="352296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B22B21-6E24-4252-B6A2-6892C78F2326}"/>
              </a:ext>
            </a:extLst>
          </p:cNvPr>
          <p:cNvSpPr>
            <a:spLocks noGrp="1"/>
          </p:cNvSpPr>
          <p:nvPr>
            <p:ph type="title"/>
          </p:nvPr>
        </p:nvSpPr>
        <p:spPr/>
        <p:txBody>
          <a:bodyPr/>
          <a:lstStyle/>
          <a:p>
            <a:r>
              <a:rPr lang="zh-TW" altLang="en-US" dirty="0"/>
              <a:t>程序</a:t>
            </a:r>
          </a:p>
        </p:txBody>
      </p:sp>
      <p:sp>
        <p:nvSpPr>
          <p:cNvPr id="3" name="內容版面配置區 2">
            <a:extLst>
              <a:ext uri="{FF2B5EF4-FFF2-40B4-BE49-F238E27FC236}">
                <a16:creationId xmlns:a16="http://schemas.microsoft.com/office/drawing/2014/main" id="{CC2C1FD3-A04C-4893-BA09-34751C772EA1}"/>
              </a:ext>
            </a:extLst>
          </p:cNvPr>
          <p:cNvSpPr>
            <a:spLocks noGrp="1"/>
          </p:cNvSpPr>
          <p:nvPr>
            <p:ph idx="1"/>
          </p:nvPr>
        </p:nvSpPr>
        <p:spPr/>
        <p:txBody>
          <a:bodyPr/>
          <a:lstStyle/>
          <a:p>
            <a:r>
              <a:rPr lang="zh-TW" altLang="en-US" dirty="0"/>
              <a:t>第二次實驗，輪班工作者是在早上</a:t>
            </a:r>
            <a:r>
              <a:rPr lang="en-US" altLang="zh-TW" dirty="0"/>
              <a:t>8</a:t>
            </a:r>
            <a:r>
              <a:rPr lang="zh-TW" altLang="en-US" dirty="0"/>
              <a:t>點，年長者是在下午</a:t>
            </a:r>
            <a:r>
              <a:rPr lang="en-US" altLang="zh-TW" dirty="0"/>
              <a:t>13:30</a:t>
            </a:r>
          </a:p>
          <a:p>
            <a:pPr marL="502920" indent="-457200">
              <a:buFont typeface="+mj-lt"/>
              <a:buAutoNum type="arabicPeriod"/>
            </a:pPr>
            <a:r>
              <a:rPr lang="zh-TW" altLang="en-US" dirty="0"/>
              <a:t>每個駕駛完成</a:t>
            </a:r>
            <a:r>
              <a:rPr lang="en-US" altLang="zh-TW" dirty="0"/>
              <a:t>3</a:t>
            </a:r>
            <a:r>
              <a:rPr lang="zh-TW" altLang="en-US" dirty="0"/>
              <a:t>個實驗</a:t>
            </a:r>
            <a:endParaRPr lang="en-US" altLang="zh-TW" dirty="0"/>
          </a:p>
          <a:p>
            <a:pPr marL="502920" indent="-457200">
              <a:buFont typeface="+mj-lt"/>
              <a:buAutoNum type="arabicPeriod"/>
            </a:pPr>
            <a:r>
              <a:rPr lang="zh-TW" altLang="en-US" dirty="0"/>
              <a:t>過程中也有使用眼動儀紀錄</a:t>
            </a:r>
            <a:endParaRPr lang="en-US" altLang="zh-TW" dirty="0"/>
          </a:p>
          <a:p>
            <a:pPr marL="502920" indent="-457200">
              <a:buFont typeface="+mj-lt"/>
              <a:buAutoNum type="arabicPeriod"/>
            </a:pPr>
            <a:r>
              <a:rPr lang="zh-TW" altLang="en-US" dirty="0"/>
              <a:t>測量主觀警覺性</a:t>
            </a:r>
            <a:endParaRPr lang="en-US" altLang="zh-TW" dirty="0"/>
          </a:p>
          <a:p>
            <a:pPr marL="502920" indent="-457200">
              <a:buFont typeface="+mj-lt"/>
              <a:buAutoNum type="arabicPeriod"/>
            </a:pPr>
            <a:r>
              <a:rPr lang="zh-TW" altLang="en-US" dirty="0"/>
              <a:t>為了減少前一個實驗帶來的疲勞影響，每個實驗之間進行</a:t>
            </a:r>
            <a:r>
              <a:rPr lang="en-US" altLang="zh-TW" dirty="0"/>
              <a:t>10</a:t>
            </a:r>
            <a:r>
              <a:rPr lang="zh-TW" altLang="en-US" dirty="0"/>
              <a:t>分鐘的休息時間</a:t>
            </a:r>
            <a:endParaRPr lang="en-US" altLang="zh-TW" dirty="0"/>
          </a:p>
          <a:p>
            <a:pPr marL="502920" indent="-457200">
              <a:buFont typeface="+mj-lt"/>
              <a:buAutoNum type="arabicPeriod"/>
            </a:pPr>
            <a:r>
              <a:rPr lang="zh-TW" altLang="en-US" dirty="0"/>
              <a:t>最後填寫問卷，詢問受測者對三種工程方法的意見</a:t>
            </a:r>
            <a:endParaRPr lang="en-US" altLang="zh-TW" dirty="0"/>
          </a:p>
          <a:p>
            <a:pPr marL="502920" indent="-457200">
              <a:buFont typeface="+mj-lt"/>
              <a:buAutoNum type="arabicPeriod"/>
            </a:pPr>
            <a:endParaRPr lang="zh-TW" altLang="en-US" dirty="0"/>
          </a:p>
        </p:txBody>
      </p:sp>
    </p:spTree>
    <p:extLst>
      <p:ext uri="{BB962C8B-B14F-4D97-AF65-F5344CB8AC3E}">
        <p14:creationId xmlns:p14="http://schemas.microsoft.com/office/powerpoint/2010/main" val="114249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BF690C-C151-4A8D-B27A-658CBCE82B8C}"/>
              </a:ext>
            </a:extLst>
          </p:cNvPr>
          <p:cNvSpPr>
            <a:spLocks noGrp="1"/>
          </p:cNvSpPr>
          <p:nvPr>
            <p:ph type="title"/>
          </p:nvPr>
        </p:nvSpPr>
        <p:spPr/>
        <p:txBody>
          <a:bodyPr/>
          <a:lstStyle/>
          <a:p>
            <a:r>
              <a:rPr lang="zh-TW" altLang="en-US" dirty="0"/>
              <a:t>實驗設計</a:t>
            </a:r>
          </a:p>
        </p:txBody>
      </p:sp>
      <p:sp>
        <p:nvSpPr>
          <p:cNvPr id="3" name="內容版面配置區 2">
            <a:extLst>
              <a:ext uri="{FF2B5EF4-FFF2-40B4-BE49-F238E27FC236}">
                <a16:creationId xmlns:a16="http://schemas.microsoft.com/office/drawing/2014/main" id="{17411EC8-3FBA-42D2-9FF4-F5E21B412643}"/>
              </a:ext>
            </a:extLst>
          </p:cNvPr>
          <p:cNvSpPr>
            <a:spLocks noGrp="1"/>
          </p:cNvSpPr>
          <p:nvPr>
            <p:ph idx="1"/>
          </p:nvPr>
        </p:nvSpPr>
        <p:spPr>
          <a:xfrm>
            <a:off x="1143000" y="1531621"/>
            <a:ext cx="9872871" cy="5082243"/>
          </a:xfrm>
        </p:spPr>
        <p:txBody>
          <a:bodyPr>
            <a:normAutofit/>
          </a:bodyPr>
          <a:lstStyle/>
          <a:p>
            <a:r>
              <a:rPr lang="zh-TW" altLang="en-US" dirty="0"/>
              <a:t>自變項：</a:t>
            </a:r>
            <a:r>
              <a:rPr lang="en-US" altLang="zh-TW" dirty="0"/>
              <a:t>4</a:t>
            </a:r>
            <a:r>
              <a:rPr lang="zh-TW" altLang="en-US" dirty="0"/>
              <a:t>種</a:t>
            </a:r>
            <a:endParaRPr lang="en-US" altLang="zh-TW" dirty="0"/>
          </a:p>
          <a:p>
            <a:pPr lvl="1">
              <a:buFont typeface="Wingdings" panose="05000000000000000000" pitchFamily="2" charset="2"/>
              <a:buChar char="ü"/>
            </a:pPr>
            <a:r>
              <a:rPr lang="en-US" altLang="zh-TW" dirty="0"/>
              <a:t>Drive</a:t>
            </a:r>
            <a:r>
              <a:rPr lang="zh-TW" altLang="en-US" dirty="0"/>
              <a:t>：基礎、箭頭形、震動帶、可變標誌</a:t>
            </a:r>
            <a:endParaRPr lang="en-US" altLang="zh-TW" dirty="0"/>
          </a:p>
          <a:p>
            <a:r>
              <a:rPr lang="zh-TW" altLang="en-US" dirty="0"/>
              <a:t>組間：</a:t>
            </a:r>
            <a:r>
              <a:rPr lang="en-US" altLang="zh-TW" dirty="0"/>
              <a:t>2</a:t>
            </a:r>
            <a:r>
              <a:rPr lang="zh-TW" altLang="en-US" dirty="0"/>
              <a:t>種</a:t>
            </a:r>
            <a:endParaRPr lang="en-US" altLang="zh-TW" dirty="0"/>
          </a:p>
          <a:p>
            <a:pPr lvl="1">
              <a:buFont typeface="Wingdings" panose="05000000000000000000" pitchFamily="2" charset="2"/>
              <a:buChar char="ü"/>
            </a:pPr>
            <a:r>
              <a:rPr lang="en-US" altLang="zh-TW" dirty="0"/>
              <a:t>Group</a:t>
            </a:r>
            <a:r>
              <a:rPr lang="zh-TW" altLang="en-US" dirty="0"/>
              <a:t>：輪班工作者、年長者</a:t>
            </a:r>
            <a:endParaRPr lang="en-US" altLang="zh-TW" dirty="0"/>
          </a:p>
          <a:p>
            <a:r>
              <a:rPr lang="zh-TW" altLang="en-US" dirty="0"/>
              <a:t>依變項：</a:t>
            </a:r>
            <a:r>
              <a:rPr lang="en-US" altLang="zh-TW" dirty="0"/>
              <a:t>4</a:t>
            </a:r>
            <a:r>
              <a:rPr lang="zh-TW" altLang="en-US" dirty="0"/>
              <a:t>種</a:t>
            </a:r>
            <a:endParaRPr lang="en-US" altLang="zh-TW" dirty="0"/>
          </a:p>
          <a:p>
            <a:pPr lvl="1">
              <a:buFont typeface="Wingdings" panose="05000000000000000000" pitchFamily="2" charset="2"/>
              <a:buChar char="ü"/>
            </a:pPr>
            <a:r>
              <a:rPr lang="zh-TW" altLang="en-US" dirty="0"/>
              <a:t>車道位置的標準偏差</a:t>
            </a:r>
            <a:r>
              <a:rPr lang="en-US" altLang="zh-TW" sz="1600" dirty="0"/>
              <a:t>(SDLP, standard deviation of lane position)</a:t>
            </a:r>
          </a:p>
          <a:p>
            <a:pPr lvl="1">
              <a:buFont typeface="Wingdings" panose="05000000000000000000" pitchFamily="2" charset="2"/>
              <a:buChar char="ü"/>
            </a:pPr>
            <a:r>
              <a:rPr lang="zh-TW" altLang="en-US" dirty="0"/>
              <a:t>方向盤運動的高頻分量</a:t>
            </a:r>
            <a:r>
              <a:rPr lang="en-US" altLang="zh-TW" sz="1600" dirty="0"/>
              <a:t>(HFS, high frequency component of steering wheel</a:t>
            </a:r>
            <a:r>
              <a:rPr lang="zh-TW" altLang="en-US" sz="1600" dirty="0"/>
              <a:t> </a:t>
            </a:r>
            <a:r>
              <a:rPr lang="en-US" altLang="zh-TW" sz="1600" dirty="0"/>
              <a:t>movements)</a:t>
            </a:r>
            <a:endParaRPr lang="en-US" altLang="zh-TW" dirty="0"/>
          </a:p>
          <a:p>
            <a:pPr lvl="1">
              <a:buFont typeface="Wingdings" panose="05000000000000000000" pitchFamily="2" charset="2"/>
              <a:buChar char="ü"/>
            </a:pPr>
            <a:r>
              <a:rPr lang="zh-TW" altLang="en-US" dirty="0"/>
              <a:t>閉眼百分比</a:t>
            </a:r>
            <a:r>
              <a:rPr lang="en-US" altLang="zh-TW" sz="1600" dirty="0"/>
              <a:t>(PERCLOS, </a:t>
            </a:r>
            <a:r>
              <a:rPr lang="en-US" altLang="zh-TW" sz="1600" dirty="0" err="1"/>
              <a:t>PERcentage</a:t>
            </a:r>
            <a:r>
              <a:rPr lang="en-US" altLang="zh-TW" sz="1600" dirty="0"/>
              <a:t> eyes </a:t>
            </a:r>
            <a:r>
              <a:rPr lang="en-US" altLang="zh-TW" sz="1600" dirty="0" err="1"/>
              <a:t>CLOSed</a:t>
            </a:r>
            <a:r>
              <a:rPr lang="en-US" altLang="zh-TW" sz="1600" dirty="0"/>
              <a:t>)</a:t>
            </a:r>
          </a:p>
          <a:p>
            <a:pPr lvl="1">
              <a:buFont typeface="Wingdings" panose="05000000000000000000" pitchFamily="2" charset="2"/>
              <a:buChar char="ü"/>
            </a:pPr>
            <a:r>
              <a:rPr lang="zh-TW" altLang="en-US" sz="2100" dirty="0"/>
              <a:t>主觀警覺性</a:t>
            </a:r>
            <a:endParaRPr lang="en-US" altLang="zh-TW" sz="2100" dirty="0"/>
          </a:p>
          <a:p>
            <a:endParaRPr lang="en-US" altLang="zh-TW" dirty="0"/>
          </a:p>
          <a:p>
            <a:pPr lvl="1">
              <a:buFont typeface="Wingdings" panose="05000000000000000000" pitchFamily="2" charset="2"/>
              <a:buChar char="ü"/>
            </a:pPr>
            <a:endParaRPr lang="en-US" altLang="zh-TW" dirty="0"/>
          </a:p>
        </p:txBody>
      </p:sp>
    </p:spTree>
    <p:extLst>
      <p:ext uri="{BB962C8B-B14F-4D97-AF65-F5344CB8AC3E}">
        <p14:creationId xmlns:p14="http://schemas.microsoft.com/office/powerpoint/2010/main" val="178963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9556C6-0ED7-4A0D-BAED-43FAA2169A01}"/>
              </a:ext>
            </a:extLst>
          </p:cNvPr>
          <p:cNvSpPr>
            <a:spLocks noGrp="1"/>
          </p:cNvSpPr>
          <p:nvPr>
            <p:ph type="title"/>
          </p:nvPr>
        </p:nvSpPr>
        <p:spPr/>
        <p:txBody>
          <a:bodyPr/>
          <a:lstStyle/>
          <a:p>
            <a:r>
              <a:rPr lang="zh-TW" altLang="en-US" dirty="0"/>
              <a:t>依變項</a:t>
            </a:r>
          </a:p>
        </p:txBody>
      </p:sp>
      <p:sp>
        <p:nvSpPr>
          <p:cNvPr id="3" name="內容版面配置區 2">
            <a:extLst>
              <a:ext uri="{FF2B5EF4-FFF2-40B4-BE49-F238E27FC236}">
                <a16:creationId xmlns:a16="http://schemas.microsoft.com/office/drawing/2014/main" id="{014D39B5-8458-4B21-AF34-C5614D2F13C0}"/>
              </a:ext>
            </a:extLst>
          </p:cNvPr>
          <p:cNvSpPr>
            <a:spLocks noGrp="1"/>
          </p:cNvSpPr>
          <p:nvPr>
            <p:ph idx="1"/>
          </p:nvPr>
        </p:nvSpPr>
        <p:spPr>
          <a:xfrm>
            <a:off x="1143000" y="1531621"/>
            <a:ext cx="10007353" cy="4564379"/>
          </a:xfrm>
        </p:spPr>
        <p:txBody>
          <a:bodyPr>
            <a:normAutofit/>
          </a:bodyPr>
          <a:lstStyle/>
          <a:p>
            <a:r>
              <a:rPr lang="en-US" altLang="zh-TW" dirty="0"/>
              <a:t>PERCLOS </a:t>
            </a:r>
            <a:r>
              <a:rPr lang="zh-TW" altLang="en-US" dirty="0"/>
              <a:t>：顯示出對嗜睡和疲勞的敏感度</a:t>
            </a:r>
            <a:r>
              <a:rPr lang="en-US" altLang="zh-TW" sz="1600" dirty="0">
                <a:solidFill>
                  <a:schemeClr val="bg1">
                    <a:lumMod val="65000"/>
                  </a:schemeClr>
                </a:solidFill>
              </a:rPr>
              <a:t>(</a:t>
            </a:r>
            <a:r>
              <a:rPr lang="en-US" altLang="zh-TW" sz="1600" dirty="0" err="1">
                <a:solidFill>
                  <a:schemeClr val="bg1">
                    <a:lumMod val="65000"/>
                  </a:schemeClr>
                </a:solidFill>
              </a:rPr>
              <a:t>Dinges</a:t>
            </a:r>
            <a:r>
              <a:rPr lang="zh-TW" altLang="en-US" sz="1600" dirty="0">
                <a:solidFill>
                  <a:schemeClr val="bg1">
                    <a:lumMod val="65000"/>
                  </a:schemeClr>
                </a:solidFill>
              </a:rPr>
              <a:t> </a:t>
            </a:r>
            <a:r>
              <a:rPr lang="en-US" altLang="zh-TW" sz="1600" dirty="0">
                <a:solidFill>
                  <a:schemeClr val="bg1">
                    <a:lumMod val="65000"/>
                  </a:schemeClr>
                </a:solidFill>
              </a:rPr>
              <a:t>and Grace, 1998; Lal and Craig, 2001)</a:t>
            </a:r>
            <a:r>
              <a:rPr lang="zh-TW" altLang="en-US" dirty="0"/>
              <a:t>，而疲勞的增加與眨眼時間更長有相關</a:t>
            </a:r>
            <a:r>
              <a:rPr lang="en-US" altLang="zh-TW" sz="1600" dirty="0">
                <a:solidFill>
                  <a:schemeClr val="bg1">
                    <a:lumMod val="65000"/>
                  </a:schemeClr>
                </a:solidFill>
              </a:rPr>
              <a:t>(</a:t>
            </a:r>
            <a:r>
              <a:rPr lang="en-US" altLang="zh-TW" sz="1600" dirty="0" err="1">
                <a:solidFill>
                  <a:schemeClr val="bg1">
                    <a:lumMod val="65000"/>
                  </a:schemeClr>
                </a:solidFill>
              </a:rPr>
              <a:t>Dinges</a:t>
            </a:r>
            <a:r>
              <a:rPr lang="en-US" altLang="zh-TW" sz="1600" dirty="0">
                <a:solidFill>
                  <a:schemeClr val="bg1">
                    <a:lumMod val="65000"/>
                  </a:schemeClr>
                </a:solidFill>
              </a:rPr>
              <a:t> et al.,</a:t>
            </a:r>
            <a:r>
              <a:rPr lang="zh-TW" altLang="en-US" sz="1600" dirty="0">
                <a:solidFill>
                  <a:schemeClr val="bg1">
                    <a:lumMod val="65000"/>
                  </a:schemeClr>
                </a:solidFill>
              </a:rPr>
              <a:t> </a:t>
            </a:r>
            <a:r>
              <a:rPr lang="en-US" altLang="zh-TW" sz="1600" dirty="0">
                <a:solidFill>
                  <a:schemeClr val="bg1">
                    <a:lumMod val="65000"/>
                  </a:schemeClr>
                </a:solidFill>
              </a:rPr>
              <a:t>2005)</a:t>
            </a:r>
            <a:r>
              <a:rPr lang="zh-TW" altLang="en-US" dirty="0"/>
              <a:t>。</a:t>
            </a:r>
            <a:endParaRPr lang="en-US" altLang="zh-TW" dirty="0"/>
          </a:p>
          <a:p>
            <a:r>
              <a:rPr lang="en-US" altLang="zh-TW" dirty="0"/>
              <a:t>HFS</a:t>
            </a:r>
            <a:r>
              <a:rPr lang="zh-TW" altLang="en-US" dirty="0"/>
              <a:t>：會隨著駕駛者疲勞而增加</a:t>
            </a:r>
            <a:r>
              <a:rPr lang="en-US" altLang="zh-TW" sz="1600" dirty="0">
                <a:solidFill>
                  <a:schemeClr val="bg1">
                    <a:lumMod val="65000"/>
                  </a:schemeClr>
                </a:solidFill>
              </a:rPr>
              <a:t>(Boyle et al., 2008; </a:t>
            </a:r>
            <a:r>
              <a:rPr lang="en-US" altLang="zh-TW" sz="1600" dirty="0" err="1">
                <a:solidFill>
                  <a:schemeClr val="bg1">
                    <a:lumMod val="65000"/>
                  </a:schemeClr>
                </a:solidFill>
              </a:rPr>
              <a:t>Ingre</a:t>
            </a:r>
            <a:r>
              <a:rPr lang="en-US" altLang="zh-TW" sz="1600" dirty="0">
                <a:solidFill>
                  <a:schemeClr val="bg1">
                    <a:lumMod val="65000"/>
                  </a:schemeClr>
                </a:solidFill>
              </a:rPr>
              <a:t> et al., 2006; </a:t>
            </a:r>
            <a:r>
              <a:rPr lang="en-US" altLang="zh-TW" sz="1600" dirty="0" err="1">
                <a:solidFill>
                  <a:schemeClr val="bg1">
                    <a:lumMod val="65000"/>
                  </a:schemeClr>
                </a:solidFill>
              </a:rPr>
              <a:t>Summala</a:t>
            </a:r>
            <a:r>
              <a:rPr lang="zh-TW" altLang="en-US" sz="1600" dirty="0">
                <a:solidFill>
                  <a:schemeClr val="bg1">
                    <a:lumMod val="65000"/>
                  </a:schemeClr>
                </a:solidFill>
              </a:rPr>
              <a:t> </a:t>
            </a:r>
            <a:r>
              <a:rPr lang="en-US" altLang="zh-TW" sz="1600" dirty="0">
                <a:solidFill>
                  <a:schemeClr val="bg1">
                    <a:lumMod val="65000"/>
                  </a:schemeClr>
                </a:solidFill>
              </a:rPr>
              <a:t>et al., 1999; </a:t>
            </a:r>
            <a:r>
              <a:rPr lang="en-US" altLang="zh-TW" sz="1600" dirty="0" err="1">
                <a:solidFill>
                  <a:schemeClr val="bg1">
                    <a:lumMod val="65000"/>
                  </a:schemeClr>
                </a:solidFill>
              </a:rPr>
              <a:t>Thiffault</a:t>
            </a:r>
            <a:r>
              <a:rPr lang="en-US" altLang="zh-TW" sz="1600" dirty="0">
                <a:solidFill>
                  <a:schemeClr val="bg1">
                    <a:lumMod val="65000"/>
                  </a:schemeClr>
                </a:solidFill>
              </a:rPr>
              <a:t> and Bergeron, 2003b)</a:t>
            </a:r>
            <a:r>
              <a:rPr lang="zh-TW" altLang="en-US" dirty="0"/>
              <a:t>，被定義為高頻分量功率和所有轉向活動功率的比。方向盤角度高頻帶的幅度反應了轉向校正，並排除開環狀道路時的行為，校正頻率增加與更不穩定的方向盤轉向性能相關</a:t>
            </a:r>
            <a:r>
              <a:rPr lang="en-US" altLang="zh-TW" sz="1600" dirty="0">
                <a:solidFill>
                  <a:schemeClr val="bg1">
                    <a:lumMod val="65000"/>
                  </a:schemeClr>
                </a:solidFill>
              </a:rPr>
              <a:t>(MacDonald and Hoffman,</a:t>
            </a:r>
            <a:r>
              <a:rPr lang="zh-TW" altLang="en-US" sz="1600" dirty="0">
                <a:solidFill>
                  <a:schemeClr val="bg1">
                    <a:lumMod val="65000"/>
                  </a:schemeClr>
                </a:solidFill>
              </a:rPr>
              <a:t> </a:t>
            </a:r>
            <a:r>
              <a:rPr lang="en-US" altLang="zh-TW" sz="1600" dirty="0">
                <a:solidFill>
                  <a:schemeClr val="bg1">
                    <a:lumMod val="65000"/>
                  </a:schemeClr>
                </a:solidFill>
              </a:rPr>
              <a:t>1980)</a:t>
            </a:r>
            <a:r>
              <a:rPr lang="zh-TW" altLang="en-US" dirty="0"/>
              <a:t>。</a:t>
            </a:r>
            <a:endParaRPr lang="en-US" altLang="zh-TW" dirty="0"/>
          </a:p>
          <a:p>
            <a:endParaRPr lang="en-US" altLang="zh-TW" dirty="0"/>
          </a:p>
          <a:p>
            <a:endParaRPr lang="zh-TW" altLang="en-US" dirty="0"/>
          </a:p>
        </p:txBody>
      </p:sp>
    </p:spTree>
    <p:extLst>
      <p:ext uri="{BB962C8B-B14F-4D97-AF65-F5344CB8AC3E}">
        <p14:creationId xmlns:p14="http://schemas.microsoft.com/office/powerpoint/2010/main" val="2854164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045FE8-7697-427B-94BE-A1CF2F9D0A19}"/>
              </a:ext>
            </a:extLst>
          </p:cNvPr>
          <p:cNvSpPr>
            <a:spLocks noGrp="1"/>
          </p:cNvSpPr>
          <p:nvPr>
            <p:ph type="title"/>
          </p:nvPr>
        </p:nvSpPr>
        <p:spPr/>
        <p:txBody>
          <a:bodyPr/>
          <a:lstStyle/>
          <a:p>
            <a:r>
              <a:rPr lang="zh-TW" altLang="en-US" dirty="0"/>
              <a:t>疲勞程度</a:t>
            </a:r>
          </a:p>
        </p:txBody>
      </p:sp>
      <p:sp>
        <p:nvSpPr>
          <p:cNvPr id="3" name="內容版面配置區 2">
            <a:extLst>
              <a:ext uri="{FF2B5EF4-FFF2-40B4-BE49-F238E27FC236}">
                <a16:creationId xmlns:a16="http://schemas.microsoft.com/office/drawing/2014/main" id="{DFFA8337-1A1E-4DB3-BEFA-F38E67E2813E}"/>
              </a:ext>
            </a:extLst>
          </p:cNvPr>
          <p:cNvSpPr>
            <a:spLocks noGrp="1"/>
          </p:cNvSpPr>
          <p:nvPr>
            <p:ph idx="1"/>
          </p:nvPr>
        </p:nvSpPr>
        <p:spPr/>
        <p:txBody>
          <a:bodyPr/>
          <a:lstStyle/>
          <a:p>
            <a:r>
              <a:rPr lang="zh-TW" altLang="en-US" dirty="0"/>
              <a:t>為了確定第一次與第二次實驗之間疲勞程度的差異，評估</a:t>
            </a:r>
            <a:r>
              <a:rPr lang="en-US" altLang="zh-TW" dirty="0"/>
              <a:t>4</a:t>
            </a:r>
            <a:r>
              <a:rPr lang="zh-TW" altLang="en-US" dirty="0"/>
              <a:t>次實驗的數據，但僅針對工程前</a:t>
            </a:r>
            <a:r>
              <a:rPr lang="en-US" altLang="zh-TW" dirty="0"/>
              <a:t>3</a:t>
            </a:r>
            <a:r>
              <a:rPr lang="zh-TW" altLang="en-US" dirty="0"/>
              <a:t>公里進行評估</a:t>
            </a:r>
            <a:endParaRPr lang="en-US" altLang="zh-TW" dirty="0"/>
          </a:p>
          <a:p>
            <a:r>
              <a:rPr lang="zh-TW" altLang="en-US" dirty="0"/>
              <a:t>相較於第一次實驗，第二次的</a:t>
            </a:r>
            <a:r>
              <a:rPr lang="en-US" altLang="zh-TW" dirty="0"/>
              <a:t>PERCLOS</a:t>
            </a:r>
            <a:r>
              <a:rPr lang="zh-TW" altLang="en-US" dirty="0"/>
              <a:t>有顯著上升，特別是輪班工作者；但第二次實驗的三中工程之間無顯著差異。</a:t>
            </a:r>
            <a:r>
              <a:rPr lang="en-US" altLang="zh-TW" dirty="0"/>
              <a:t>SDLP</a:t>
            </a:r>
            <a:r>
              <a:rPr lang="zh-TW" altLang="en-US" dirty="0"/>
              <a:t>和</a:t>
            </a:r>
            <a:r>
              <a:rPr lang="en-US" altLang="zh-TW" dirty="0"/>
              <a:t>HFS</a:t>
            </a:r>
            <a:r>
              <a:rPr lang="zh-TW" altLang="en-US" dirty="0"/>
              <a:t>也是同樣如此。</a:t>
            </a:r>
            <a:endParaRPr lang="en-US" altLang="zh-TW" dirty="0"/>
          </a:p>
          <a:p>
            <a:r>
              <a:rPr lang="zh-TW" altLang="en-US" dirty="0"/>
              <a:t>證實</a:t>
            </a:r>
            <a:r>
              <a:rPr lang="en-US" altLang="zh-TW" dirty="0"/>
              <a:t>2</a:t>
            </a:r>
            <a:r>
              <a:rPr lang="zh-TW" altLang="en-US" dirty="0"/>
              <a:t>次實驗間有顯著差異，第二次實驗時駕駛者相對於第一天，確實有足夠疲勞。</a:t>
            </a:r>
          </a:p>
        </p:txBody>
      </p:sp>
      <p:graphicFrame>
        <p:nvGraphicFramePr>
          <p:cNvPr id="6" name="表格 5">
            <a:extLst>
              <a:ext uri="{FF2B5EF4-FFF2-40B4-BE49-F238E27FC236}">
                <a16:creationId xmlns:a16="http://schemas.microsoft.com/office/drawing/2014/main" id="{37FECA56-9577-452D-ABEF-CD3976D22A5C}"/>
              </a:ext>
            </a:extLst>
          </p:cNvPr>
          <p:cNvGraphicFramePr>
            <a:graphicFrameLocks noGrp="1"/>
          </p:cNvGraphicFramePr>
          <p:nvPr>
            <p:extLst>
              <p:ext uri="{D42A27DB-BD31-4B8C-83A1-F6EECF244321}">
                <p14:modId xmlns:p14="http://schemas.microsoft.com/office/powerpoint/2010/main" val="2777551464"/>
              </p:ext>
            </p:extLst>
          </p:nvPr>
        </p:nvGraphicFramePr>
        <p:xfrm>
          <a:off x="1850904" y="4597260"/>
          <a:ext cx="7920001" cy="1498740"/>
        </p:xfrm>
        <a:graphic>
          <a:graphicData uri="http://schemas.openxmlformats.org/drawingml/2006/table">
            <a:tbl>
              <a:tblPr firstRow="1" bandRow="1">
                <a:tableStyleId>{00A15C55-8517-42AA-B614-E9B94910E393}</a:tableStyleId>
              </a:tblPr>
              <a:tblGrid>
                <a:gridCol w="1109134">
                  <a:extLst>
                    <a:ext uri="{9D8B030D-6E8A-4147-A177-3AD203B41FA5}">
                      <a16:colId xmlns:a16="http://schemas.microsoft.com/office/drawing/2014/main" val="618584341"/>
                    </a:ext>
                  </a:extLst>
                </a:gridCol>
                <a:gridCol w="2390146">
                  <a:extLst>
                    <a:ext uri="{9D8B030D-6E8A-4147-A177-3AD203B41FA5}">
                      <a16:colId xmlns:a16="http://schemas.microsoft.com/office/drawing/2014/main" val="364180538"/>
                    </a:ext>
                  </a:extLst>
                </a:gridCol>
                <a:gridCol w="2159426">
                  <a:extLst>
                    <a:ext uri="{9D8B030D-6E8A-4147-A177-3AD203B41FA5}">
                      <a16:colId xmlns:a16="http://schemas.microsoft.com/office/drawing/2014/main" val="2635610745"/>
                    </a:ext>
                  </a:extLst>
                </a:gridCol>
                <a:gridCol w="2261295">
                  <a:extLst>
                    <a:ext uri="{9D8B030D-6E8A-4147-A177-3AD203B41FA5}">
                      <a16:colId xmlns:a16="http://schemas.microsoft.com/office/drawing/2014/main" val="2590877764"/>
                    </a:ext>
                  </a:extLst>
                </a:gridCol>
              </a:tblGrid>
              <a:tr h="265163">
                <a:tc>
                  <a:txBody>
                    <a:bodyPr/>
                    <a:lstStyle/>
                    <a:p>
                      <a:pPr algn="ctr"/>
                      <a:endParaRPr lang="zh-TW" altLang="en-US" sz="16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Drive</a:t>
                      </a:r>
                      <a:endParaRPr lang="zh-TW" altLang="en-US" sz="16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Group</a:t>
                      </a:r>
                      <a:endParaRPr lang="zh-TW" altLang="en-US" sz="16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Drive*Group</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186792875"/>
                  </a:ext>
                </a:extLst>
              </a:tr>
              <a:tr h="414090">
                <a:tc>
                  <a:txBody>
                    <a:bodyPr/>
                    <a:lstStyle/>
                    <a:p>
                      <a:pPr algn="ctr"/>
                      <a:r>
                        <a:rPr lang="en-US" altLang="zh-TW" sz="1600" dirty="0">
                          <a:latin typeface="微軟正黑體" panose="020B0604030504040204" pitchFamily="34" charset="-120"/>
                          <a:ea typeface="微軟正黑體" panose="020B0604030504040204" pitchFamily="34" charset="-120"/>
                        </a:rPr>
                        <a:t>PERCLOS</a:t>
                      </a:r>
                      <a:endParaRPr lang="zh-TW" altLang="en-US" sz="16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F(3, 90)=19.29 p&lt;0.001</a:t>
                      </a:r>
                      <a:endParaRPr lang="zh-TW" altLang="en-US" sz="16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F(1, 30)=8.74 p&lt;0.01</a:t>
                      </a:r>
                      <a:endParaRPr lang="zh-TW" altLang="en-US" sz="16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F(3, 90)=3.15 p&lt;0.05</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129719164"/>
                  </a:ext>
                </a:extLst>
              </a:tr>
              <a:tr h="414090">
                <a:tc>
                  <a:txBody>
                    <a:bodyPr/>
                    <a:lstStyle/>
                    <a:p>
                      <a:pPr algn="ctr"/>
                      <a:r>
                        <a:rPr lang="en-US" altLang="zh-TW" sz="1600" dirty="0">
                          <a:latin typeface="微軟正黑體" panose="020B0604030504040204" pitchFamily="34" charset="-120"/>
                          <a:ea typeface="微軟正黑體" panose="020B0604030504040204" pitchFamily="34" charset="-120"/>
                        </a:rPr>
                        <a:t>SDLP</a:t>
                      </a:r>
                      <a:endParaRPr lang="zh-TW" altLang="en-US" sz="16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F(3, 90)=8.44 p&lt;0.0001</a:t>
                      </a:r>
                      <a:endParaRPr lang="zh-TW" altLang="en-US" sz="16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436854402"/>
                  </a:ext>
                </a:extLst>
              </a:tr>
              <a:tr h="265163">
                <a:tc>
                  <a:txBody>
                    <a:bodyPr/>
                    <a:lstStyle/>
                    <a:p>
                      <a:pPr algn="ctr"/>
                      <a:r>
                        <a:rPr lang="en-US" altLang="zh-TW" sz="1600" dirty="0">
                          <a:latin typeface="微軟正黑體" panose="020B0604030504040204" pitchFamily="34" charset="-120"/>
                          <a:ea typeface="微軟正黑體" panose="020B0604030504040204" pitchFamily="34" charset="-120"/>
                        </a:rPr>
                        <a:t>HFS</a:t>
                      </a:r>
                      <a:endParaRPr lang="zh-TW" altLang="en-US" sz="16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F(3, 93)=3.64 p&lt;0.05</a:t>
                      </a:r>
                      <a:endParaRPr lang="zh-TW" altLang="en-US" sz="16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666705905"/>
                  </a:ext>
                </a:extLst>
              </a:tr>
            </a:tbl>
          </a:graphicData>
        </a:graphic>
      </p:graphicFrame>
      <p:pic>
        <p:nvPicPr>
          <p:cNvPr id="5" name="圖片 4">
            <a:extLst>
              <a:ext uri="{FF2B5EF4-FFF2-40B4-BE49-F238E27FC236}">
                <a16:creationId xmlns:a16="http://schemas.microsoft.com/office/drawing/2014/main" id="{98C912AC-5A92-4CCC-AB7A-4725D88AD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6684" y="2670751"/>
            <a:ext cx="5202316" cy="3425249"/>
          </a:xfrm>
          <a:prstGeom prst="rect">
            <a:avLst/>
          </a:prstGeom>
        </p:spPr>
      </p:pic>
    </p:spTree>
    <p:extLst>
      <p:ext uri="{BB962C8B-B14F-4D97-AF65-F5344CB8AC3E}">
        <p14:creationId xmlns:p14="http://schemas.microsoft.com/office/powerpoint/2010/main" val="151523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12008B-25C0-4C0F-BFDA-5941115FBEF7}"/>
              </a:ext>
            </a:extLst>
          </p:cNvPr>
          <p:cNvSpPr>
            <a:spLocks noGrp="1"/>
          </p:cNvSpPr>
          <p:nvPr>
            <p:ph type="title"/>
          </p:nvPr>
        </p:nvSpPr>
        <p:spPr/>
        <p:txBody>
          <a:bodyPr/>
          <a:lstStyle/>
          <a:p>
            <a:r>
              <a:rPr lang="en-US" altLang="zh-TW" dirty="0"/>
              <a:t>PERCLOS</a:t>
            </a:r>
            <a:endParaRPr lang="zh-TW" altLang="en-US" dirty="0"/>
          </a:p>
        </p:txBody>
      </p:sp>
      <p:sp>
        <p:nvSpPr>
          <p:cNvPr id="3" name="內容版面配置區 2">
            <a:extLst>
              <a:ext uri="{FF2B5EF4-FFF2-40B4-BE49-F238E27FC236}">
                <a16:creationId xmlns:a16="http://schemas.microsoft.com/office/drawing/2014/main" id="{F8850B5C-2266-4FAC-9BCF-BA02EBE85528}"/>
              </a:ext>
            </a:extLst>
          </p:cNvPr>
          <p:cNvSpPr>
            <a:spLocks noGrp="1"/>
          </p:cNvSpPr>
          <p:nvPr>
            <p:ph idx="1"/>
          </p:nvPr>
        </p:nvSpPr>
        <p:spPr/>
        <p:txBody>
          <a:bodyPr/>
          <a:lstStyle/>
          <a:p>
            <a:r>
              <a:rPr lang="zh-TW" altLang="en-US" dirty="0"/>
              <a:t>排除其中某位受測者因眼鏡而降低了眼動儀的紀錄精度，最後共紀錄了</a:t>
            </a:r>
            <a:r>
              <a:rPr lang="en-US" altLang="zh-TW" dirty="0"/>
              <a:t>16</a:t>
            </a:r>
            <a:r>
              <a:rPr lang="zh-TW" altLang="en-US" dirty="0"/>
              <a:t>名輪班工作者及</a:t>
            </a:r>
            <a:r>
              <a:rPr lang="en-US" altLang="zh-TW" dirty="0"/>
              <a:t>16</a:t>
            </a:r>
            <a:r>
              <a:rPr lang="zh-TW" altLang="en-US" dirty="0"/>
              <a:t>名年長者。</a:t>
            </a:r>
            <a:endParaRPr lang="en-US" altLang="zh-TW" dirty="0"/>
          </a:p>
          <a:p>
            <a:r>
              <a:rPr lang="zh-TW" altLang="en-US" dirty="0"/>
              <a:t>輪班工作者與年長者之間有顯著差異，其中輪班工作者更高 </a:t>
            </a:r>
            <a:r>
              <a:rPr lang="en-US" altLang="zh-TW" dirty="0"/>
              <a:t>F(1,30)=8.35 p&lt;0.01</a:t>
            </a:r>
          </a:p>
          <a:p>
            <a:r>
              <a:rPr lang="zh-TW" altLang="en-US" dirty="0"/>
              <a:t>而</a:t>
            </a:r>
            <a:r>
              <a:rPr lang="en-US" altLang="zh-TW" dirty="0"/>
              <a:t>PERCLOS</a:t>
            </a:r>
            <a:r>
              <a:rPr lang="zh-TW" altLang="en-US" dirty="0"/>
              <a:t>在事後檢定的成對比較中，從工程前與工程後發現，</a:t>
            </a:r>
            <a:r>
              <a:rPr lang="en-US" altLang="zh-TW" dirty="0"/>
              <a:t>PERCLOS</a:t>
            </a:r>
            <a:r>
              <a:rPr lang="zh-TW" altLang="en-US" dirty="0"/>
              <a:t>逐漸降低，而在工程期間與工程之後也有顯著差異。</a:t>
            </a:r>
            <a:endParaRPr lang="en-US" altLang="zh-TW" dirty="0"/>
          </a:p>
          <a:p>
            <a:r>
              <a:rPr lang="zh-TW" altLang="en-US" dirty="0"/>
              <a:t>並沒有觀察到有交互作用。</a:t>
            </a:r>
          </a:p>
        </p:txBody>
      </p:sp>
    </p:spTree>
    <p:extLst>
      <p:ext uri="{BB962C8B-B14F-4D97-AF65-F5344CB8AC3E}">
        <p14:creationId xmlns:p14="http://schemas.microsoft.com/office/powerpoint/2010/main" val="3254427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DA163E-91BB-4058-AD47-7F4FCBF11BEB}"/>
              </a:ext>
            </a:extLst>
          </p:cNvPr>
          <p:cNvSpPr>
            <a:spLocks noGrp="1"/>
          </p:cNvSpPr>
          <p:nvPr>
            <p:ph type="title"/>
          </p:nvPr>
        </p:nvSpPr>
        <p:spPr/>
        <p:txBody>
          <a:bodyPr/>
          <a:lstStyle/>
          <a:p>
            <a:r>
              <a:rPr lang="en-US" altLang="zh-TW" dirty="0"/>
              <a:t>SDLP</a:t>
            </a:r>
            <a:endParaRPr lang="zh-TW" altLang="en-US" dirty="0"/>
          </a:p>
        </p:txBody>
      </p:sp>
      <p:sp>
        <p:nvSpPr>
          <p:cNvPr id="3" name="內容版面配置區 2">
            <a:extLst>
              <a:ext uri="{FF2B5EF4-FFF2-40B4-BE49-F238E27FC236}">
                <a16:creationId xmlns:a16="http://schemas.microsoft.com/office/drawing/2014/main" id="{61C116DB-2494-4FCA-A237-C4F5159A7567}"/>
              </a:ext>
            </a:extLst>
          </p:cNvPr>
          <p:cNvSpPr>
            <a:spLocks noGrp="1"/>
          </p:cNvSpPr>
          <p:nvPr>
            <p:ph idx="1"/>
          </p:nvPr>
        </p:nvSpPr>
        <p:spPr>
          <a:xfrm>
            <a:off x="1143001" y="1531621"/>
            <a:ext cx="5105328" cy="4564379"/>
          </a:xfrm>
        </p:spPr>
        <p:txBody>
          <a:bodyPr/>
          <a:lstStyle/>
          <a:p>
            <a:r>
              <a:rPr lang="zh-TW" altLang="en-US" dirty="0"/>
              <a:t>方法和時間之間有交互作用</a:t>
            </a:r>
            <a:r>
              <a:rPr lang="en-US" altLang="zh-TW" dirty="0"/>
              <a:t>F(4,124)=3.88 p&lt;0.05</a:t>
            </a:r>
          </a:p>
          <a:p>
            <a:r>
              <a:rPr lang="zh-TW" altLang="en-US" dirty="0"/>
              <a:t>在箭頭形部分，</a:t>
            </a:r>
            <a:r>
              <a:rPr lang="en-US" altLang="zh-TW" dirty="0"/>
              <a:t>SDLP</a:t>
            </a:r>
            <a:r>
              <a:rPr lang="zh-TW" altLang="en-US" dirty="0"/>
              <a:t>有明顯增加，而在遇到工程之後有下降</a:t>
            </a:r>
            <a:r>
              <a:rPr lang="en-US" altLang="zh-TW" dirty="0">
                <a:sym typeface="Wingdings" panose="05000000000000000000" pitchFamily="2" charset="2"/>
              </a:rPr>
              <a:t></a:t>
            </a:r>
            <a:r>
              <a:rPr lang="zh-TW" altLang="en-US" dirty="0">
                <a:sym typeface="Wingdings" panose="05000000000000000000" pitchFamily="2" charset="2"/>
              </a:rPr>
              <a:t>試圖將車輛維持在箭頭上</a:t>
            </a:r>
            <a:r>
              <a:rPr lang="en-US" altLang="zh-TW" dirty="0">
                <a:sym typeface="Wingdings" panose="05000000000000000000" pitchFamily="2" charset="2"/>
              </a:rPr>
              <a:t></a:t>
            </a:r>
            <a:r>
              <a:rPr lang="zh-TW" altLang="en-US" dirty="0">
                <a:sym typeface="Wingdings" panose="05000000000000000000" pitchFamily="2" charset="2"/>
              </a:rPr>
              <a:t>支持</a:t>
            </a:r>
            <a:r>
              <a:rPr lang="en-US" altLang="zh-TW" dirty="0">
                <a:sym typeface="Wingdings" panose="05000000000000000000" pitchFamily="2" charset="2"/>
              </a:rPr>
              <a:t>Turnbull </a:t>
            </a:r>
            <a:r>
              <a:rPr lang="en-US" altLang="zh-TW" dirty="0" err="1">
                <a:sym typeface="Wingdings" panose="05000000000000000000" pitchFamily="2" charset="2"/>
              </a:rPr>
              <a:t>Fenner</a:t>
            </a:r>
            <a:r>
              <a:rPr lang="en-US" altLang="zh-TW" dirty="0">
                <a:sym typeface="Wingdings" panose="05000000000000000000" pitchFamily="2" charset="2"/>
              </a:rPr>
              <a:t>(1998)</a:t>
            </a:r>
            <a:r>
              <a:rPr lang="zh-TW" altLang="en-US" dirty="0">
                <a:sym typeface="Wingdings" panose="05000000000000000000" pitchFamily="2" charset="2"/>
              </a:rPr>
              <a:t>標記會導致駕駛者注意力分散且迷失方向</a:t>
            </a:r>
            <a:endParaRPr lang="en-US" altLang="zh-TW" dirty="0"/>
          </a:p>
          <a:p>
            <a:r>
              <a:rPr lang="zh-TW" altLang="en-US" dirty="0"/>
              <a:t>在震動帶上行駛，可以減少</a:t>
            </a:r>
            <a:r>
              <a:rPr lang="en-US" altLang="zh-TW" dirty="0"/>
              <a:t>SDLP</a:t>
            </a:r>
            <a:r>
              <a:rPr lang="en-US" altLang="zh-TW" dirty="0">
                <a:sym typeface="Wingdings" panose="05000000000000000000" pitchFamily="2" charset="2"/>
              </a:rPr>
              <a:t></a:t>
            </a:r>
            <a:r>
              <a:rPr lang="zh-TW" altLang="en-US" dirty="0">
                <a:sym typeface="Wingdings" panose="05000000000000000000" pitchFamily="2" charset="2"/>
              </a:rPr>
              <a:t>產生的聲音和震動，促使駕駛者更加緊貼中心線</a:t>
            </a:r>
            <a:endParaRPr lang="zh-TW" altLang="en-US" dirty="0"/>
          </a:p>
        </p:txBody>
      </p:sp>
      <p:pic>
        <p:nvPicPr>
          <p:cNvPr id="4" name="圖片 3">
            <a:extLst>
              <a:ext uri="{FF2B5EF4-FFF2-40B4-BE49-F238E27FC236}">
                <a16:creationId xmlns:a16="http://schemas.microsoft.com/office/drawing/2014/main" id="{5D64CC49-01B2-4DDF-8949-F0D111F90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328" y="1763070"/>
            <a:ext cx="5536603" cy="3678457"/>
          </a:xfrm>
          <a:prstGeom prst="rect">
            <a:avLst/>
          </a:prstGeom>
        </p:spPr>
      </p:pic>
    </p:spTree>
    <p:extLst>
      <p:ext uri="{BB962C8B-B14F-4D97-AF65-F5344CB8AC3E}">
        <p14:creationId xmlns:p14="http://schemas.microsoft.com/office/powerpoint/2010/main" val="55398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B21C5F-0AF0-45D2-880C-5602911354A9}"/>
              </a:ext>
            </a:extLst>
          </p:cNvPr>
          <p:cNvSpPr>
            <a:spLocks noGrp="1"/>
          </p:cNvSpPr>
          <p:nvPr>
            <p:ph type="title"/>
          </p:nvPr>
        </p:nvSpPr>
        <p:spPr/>
        <p:txBody>
          <a:bodyPr/>
          <a:lstStyle/>
          <a:p>
            <a:r>
              <a:rPr lang="en-US" altLang="zh-TW" dirty="0"/>
              <a:t>HFS</a:t>
            </a:r>
            <a:endParaRPr lang="zh-TW" altLang="en-US" dirty="0"/>
          </a:p>
        </p:txBody>
      </p:sp>
      <p:sp>
        <p:nvSpPr>
          <p:cNvPr id="3" name="內容版面配置區 2">
            <a:extLst>
              <a:ext uri="{FF2B5EF4-FFF2-40B4-BE49-F238E27FC236}">
                <a16:creationId xmlns:a16="http://schemas.microsoft.com/office/drawing/2014/main" id="{6EFF3166-F039-4F1D-BD19-10A2C2221904}"/>
              </a:ext>
            </a:extLst>
          </p:cNvPr>
          <p:cNvSpPr>
            <a:spLocks noGrp="1"/>
          </p:cNvSpPr>
          <p:nvPr>
            <p:ph idx="1"/>
          </p:nvPr>
        </p:nvSpPr>
        <p:spPr>
          <a:xfrm>
            <a:off x="1143001" y="1531621"/>
            <a:ext cx="5047446" cy="4564379"/>
          </a:xfrm>
        </p:spPr>
        <p:txBody>
          <a:bodyPr/>
          <a:lstStyle/>
          <a:p>
            <a:r>
              <a:rPr lang="zh-TW" altLang="en-US" dirty="0"/>
              <a:t>但是在三個</a:t>
            </a:r>
            <a:r>
              <a:rPr lang="en-US" altLang="zh-TW" dirty="0"/>
              <a:t>3</a:t>
            </a:r>
            <a:r>
              <a:rPr lang="zh-TW" altLang="en-US" dirty="0"/>
              <a:t>公里區域之間存在顯著差異 </a:t>
            </a:r>
            <a:r>
              <a:rPr lang="en-US" altLang="zh-TW" dirty="0"/>
              <a:t>F(2,60)=17.14 p&lt;0.001</a:t>
            </a:r>
          </a:p>
          <a:p>
            <a:r>
              <a:rPr lang="zh-TW" altLang="en-US" dirty="0"/>
              <a:t>事後檢定表示，與工程之前和之間相比，在工程之後的</a:t>
            </a:r>
            <a:r>
              <a:rPr lang="en-US" altLang="zh-TW" dirty="0"/>
              <a:t>HFS</a:t>
            </a:r>
            <a:r>
              <a:rPr lang="zh-TW" altLang="en-US" dirty="0"/>
              <a:t>有顯著降低</a:t>
            </a:r>
            <a:r>
              <a:rPr lang="en-US" altLang="zh-TW" dirty="0"/>
              <a:t>(p&lt;0.001)</a:t>
            </a:r>
          </a:p>
          <a:p>
            <a:r>
              <a:rPr lang="zh-TW" altLang="en-US" dirty="0"/>
              <a:t>組間、方法和時間之間有三向交互作用</a:t>
            </a:r>
            <a:r>
              <a:rPr lang="en-US" altLang="zh-TW" dirty="0"/>
              <a:t>F(4,120)=3.45 p&lt;0.01</a:t>
            </a:r>
          </a:p>
          <a:p>
            <a:endParaRPr lang="en-US" altLang="zh-TW" dirty="0"/>
          </a:p>
          <a:p>
            <a:endParaRPr lang="zh-TW" altLang="en-US" dirty="0"/>
          </a:p>
        </p:txBody>
      </p:sp>
      <p:pic>
        <p:nvPicPr>
          <p:cNvPr id="7" name="圖片 6">
            <a:extLst>
              <a:ext uri="{FF2B5EF4-FFF2-40B4-BE49-F238E27FC236}">
                <a16:creationId xmlns:a16="http://schemas.microsoft.com/office/drawing/2014/main" id="{AB65551D-64E8-48DE-A2E8-DDF16321A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447" y="1763070"/>
            <a:ext cx="5652366" cy="3678457"/>
          </a:xfrm>
          <a:prstGeom prst="rect">
            <a:avLst/>
          </a:prstGeom>
        </p:spPr>
      </p:pic>
    </p:spTree>
    <p:extLst>
      <p:ext uri="{BB962C8B-B14F-4D97-AF65-F5344CB8AC3E}">
        <p14:creationId xmlns:p14="http://schemas.microsoft.com/office/powerpoint/2010/main" val="3648839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B21C5F-0AF0-45D2-880C-5602911354A9}"/>
              </a:ext>
            </a:extLst>
          </p:cNvPr>
          <p:cNvSpPr>
            <a:spLocks noGrp="1"/>
          </p:cNvSpPr>
          <p:nvPr>
            <p:ph type="title"/>
          </p:nvPr>
        </p:nvSpPr>
        <p:spPr/>
        <p:txBody>
          <a:bodyPr/>
          <a:lstStyle/>
          <a:p>
            <a:r>
              <a:rPr lang="en-US" altLang="zh-TW" dirty="0"/>
              <a:t>HFS</a:t>
            </a:r>
            <a:endParaRPr lang="zh-TW" altLang="en-US" dirty="0"/>
          </a:p>
        </p:txBody>
      </p:sp>
      <p:sp>
        <p:nvSpPr>
          <p:cNvPr id="3" name="內容版面配置區 2">
            <a:extLst>
              <a:ext uri="{FF2B5EF4-FFF2-40B4-BE49-F238E27FC236}">
                <a16:creationId xmlns:a16="http://schemas.microsoft.com/office/drawing/2014/main" id="{6EFF3166-F039-4F1D-BD19-10A2C2221904}"/>
              </a:ext>
            </a:extLst>
          </p:cNvPr>
          <p:cNvSpPr>
            <a:spLocks noGrp="1"/>
          </p:cNvSpPr>
          <p:nvPr>
            <p:ph idx="1"/>
          </p:nvPr>
        </p:nvSpPr>
        <p:spPr>
          <a:xfrm>
            <a:off x="1143001" y="1531621"/>
            <a:ext cx="5047446" cy="4564379"/>
          </a:xfrm>
        </p:spPr>
        <p:txBody>
          <a:bodyPr/>
          <a:lstStyle/>
          <a:p>
            <a:r>
              <a:rPr lang="zh-TW" altLang="en-US" dirty="0"/>
              <a:t>年長的駕駛者在經過工程後都有降低轉向，輪班工作者也是如此；但是輪班工作者在箭頭形和可變的標誌期間，校正頻率增加</a:t>
            </a:r>
            <a:endParaRPr lang="en-US" altLang="zh-TW" dirty="0"/>
          </a:p>
          <a:p>
            <a:r>
              <a:rPr lang="zh-TW" altLang="en-US" dirty="0"/>
              <a:t>箭頭形和可變的標誌隊年者駕駛者產生了較積極的影響；但輪班工作者的疲勞程度可能太高而導致無法穩定其轉向性能</a:t>
            </a:r>
            <a:endParaRPr lang="en-US" altLang="zh-TW" dirty="0"/>
          </a:p>
          <a:p>
            <a:endParaRPr lang="zh-TW" altLang="en-US" dirty="0"/>
          </a:p>
        </p:txBody>
      </p:sp>
      <p:pic>
        <p:nvPicPr>
          <p:cNvPr id="7" name="圖片 6">
            <a:extLst>
              <a:ext uri="{FF2B5EF4-FFF2-40B4-BE49-F238E27FC236}">
                <a16:creationId xmlns:a16="http://schemas.microsoft.com/office/drawing/2014/main" id="{AB65551D-64E8-48DE-A2E8-DDF16321A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447" y="1763070"/>
            <a:ext cx="5652366" cy="3678457"/>
          </a:xfrm>
          <a:prstGeom prst="rect">
            <a:avLst/>
          </a:prstGeom>
        </p:spPr>
      </p:pic>
    </p:spTree>
    <p:extLst>
      <p:ext uri="{BB962C8B-B14F-4D97-AF65-F5344CB8AC3E}">
        <p14:creationId xmlns:p14="http://schemas.microsoft.com/office/powerpoint/2010/main" val="579456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DA163E-91BB-4058-AD47-7F4FCBF11BEB}"/>
              </a:ext>
            </a:extLst>
          </p:cNvPr>
          <p:cNvSpPr>
            <a:spLocks noGrp="1"/>
          </p:cNvSpPr>
          <p:nvPr>
            <p:ph type="title"/>
          </p:nvPr>
        </p:nvSpPr>
        <p:spPr/>
        <p:txBody>
          <a:bodyPr/>
          <a:lstStyle/>
          <a:p>
            <a:r>
              <a:rPr lang="zh-TW" altLang="en-US" dirty="0"/>
              <a:t>主觀警覺性</a:t>
            </a:r>
          </a:p>
        </p:txBody>
      </p:sp>
      <p:sp>
        <p:nvSpPr>
          <p:cNvPr id="3" name="內容版面配置區 2">
            <a:extLst>
              <a:ext uri="{FF2B5EF4-FFF2-40B4-BE49-F238E27FC236}">
                <a16:creationId xmlns:a16="http://schemas.microsoft.com/office/drawing/2014/main" id="{61C116DB-2494-4FCA-A237-C4F5159A7567}"/>
              </a:ext>
            </a:extLst>
          </p:cNvPr>
          <p:cNvSpPr>
            <a:spLocks noGrp="1"/>
          </p:cNvSpPr>
          <p:nvPr>
            <p:ph idx="1"/>
          </p:nvPr>
        </p:nvSpPr>
        <p:spPr>
          <a:xfrm>
            <a:off x="1143001" y="1531621"/>
            <a:ext cx="5105328" cy="4564379"/>
          </a:xfrm>
        </p:spPr>
        <p:txBody>
          <a:bodyPr>
            <a:normAutofit lnSpcReduction="10000"/>
          </a:bodyPr>
          <a:lstStyle/>
          <a:p>
            <a:r>
              <a:rPr lang="zh-TW" altLang="en-US" sz="1800" dirty="0"/>
              <a:t>兩組間之間有顯著差異</a:t>
            </a:r>
            <a:r>
              <a:rPr lang="en-US" altLang="zh-TW" sz="1800" dirty="0"/>
              <a:t>F(3,93)=51.69 p&lt;0.0001</a:t>
            </a:r>
            <a:r>
              <a:rPr lang="zh-TW" altLang="en-US" sz="1800" dirty="0"/>
              <a:t>，且方法與組間之間存在交互作用。</a:t>
            </a:r>
            <a:endParaRPr lang="en-US" altLang="zh-TW" sz="1800" dirty="0"/>
          </a:p>
          <a:p>
            <a:r>
              <a:rPr lang="zh-TW" altLang="en-US" sz="1800" dirty="0"/>
              <a:t>輪班工作者表示在二次的第三個實驗時，他們的警覺性很低。</a:t>
            </a:r>
            <a:endParaRPr lang="en-US" altLang="zh-TW" sz="1800" dirty="0"/>
          </a:p>
          <a:p>
            <a:r>
              <a:rPr lang="zh-TW" altLang="en-US" sz="1800" dirty="0"/>
              <a:t>兩組駕駛者在第二次實驗時，實際上都很疲勞、警覺性較低，並且隨著工作時間的推移，警覺性也會有所降低。</a:t>
            </a:r>
            <a:endParaRPr lang="en-US" altLang="zh-TW" sz="1800" dirty="0"/>
          </a:p>
          <a:p>
            <a:r>
              <a:rPr lang="zh-TW" altLang="en-US" sz="1800" dirty="0"/>
              <a:t>每次評分都是在實驗後記錄的</a:t>
            </a:r>
            <a:r>
              <a:rPr lang="en-US" altLang="zh-TW" sz="1800" dirty="0">
                <a:sym typeface="Wingdings" panose="05000000000000000000" pitchFamily="2" charset="2"/>
              </a:rPr>
              <a:t></a:t>
            </a:r>
            <a:r>
              <a:rPr lang="zh-TW" altLang="en-US" sz="1800" dirty="0">
                <a:sym typeface="Wingdings" panose="05000000000000000000" pitchFamily="2" charset="2"/>
              </a:rPr>
              <a:t>駕駛者遇到工程處的措施時，所產生的警覺效果可能都是短暫的</a:t>
            </a:r>
            <a:endParaRPr lang="zh-TW" altLang="en-US" sz="1800" dirty="0"/>
          </a:p>
        </p:txBody>
      </p:sp>
      <p:pic>
        <p:nvPicPr>
          <p:cNvPr id="4" name="圖片 3">
            <a:extLst>
              <a:ext uri="{FF2B5EF4-FFF2-40B4-BE49-F238E27FC236}">
                <a16:creationId xmlns:a16="http://schemas.microsoft.com/office/drawing/2014/main" id="{5D64CC49-01B2-4DDF-8949-F0D111F90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328" y="1789942"/>
            <a:ext cx="5536603" cy="3624712"/>
          </a:xfrm>
          <a:prstGeom prst="rect">
            <a:avLst/>
          </a:prstGeom>
        </p:spPr>
      </p:pic>
    </p:spTree>
    <p:extLst>
      <p:ext uri="{BB962C8B-B14F-4D97-AF65-F5344CB8AC3E}">
        <p14:creationId xmlns:p14="http://schemas.microsoft.com/office/powerpoint/2010/main" val="388199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t>介紹</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r>
              <a:rPr lang="zh-TW" altLang="en-US" dirty="0"/>
              <a:t>疲勞是全世界道路交通事故的常見原因，英國道路事故中有</a:t>
            </a:r>
            <a:r>
              <a:rPr lang="en-US" altLang="zh-TW" dirty="0"/>
              <a:t>20%</a:t>
            </a:r>
            <a:r>
              <a:rPr lang="zh-TW" altLang="en-US" dirty="0"/>
              <a:t>是由疲勞所引起的</a:t>
            </a:r>
            <a:r>
              <a:rPr lang="en-US" altLang="zh-TW" sz="1600" dirty="0">
                <a:solidFill>
                  <a:schemeClr val="bg1">
                    <a:lumMod val="65000"/>
                  </a:schemeClr>
                </a:solidFill>
              </a:rPr>
              <a:t>(</a:t>
            </a:r>
            <a:r>
              <a:rPr lang="en-US" altLang="zh-TW" sz="1600" dirty="0" err="1">
                <a:solidFill>
                  <a:schemeClr val="bg1">
                    <a:lumMod val="65000"/>
                  </a:schemeClr>
                </a:solidFill>
              </a:rPr>
              <a:t>Maycock</a:t>
            </a:r>
            <a:r>
              <a:rPr lang="en-US" altLang="zh-TW" sz="1600" dirty="0">
                <a:solidFill>
                  <a:schemeClr val="bg1">
                    <a:lumMod val="65000"/>
                  </a:schemeClr>
                </a:solidFill>
              </a:rPr>
              <a:t>, 1997)</a:t>
            </a:r>
            <a:r>
              <a:rPr lang="zh-TW" altLang="en-US" dirty="0"/>
              <a:t>，而澳洲</a:t>
            </a:r>
            <a:r>
              <a:rPr lang="en-US" altLang="zh-TW" sz="1600" dirty="0">
                <a:solidFill>
                  <a:schemeClr val="bg1">
                    <a:lumMod val="65000"/>
                  </a:schemeClr>
                </a:solidFill>
              </a:rPr>
              <a:t>(Fletcher et al., 2005)</a:t>
            </a:r>
            <a:r>
              <a:rPr lang="zh-TW" altLang="en-US" dirty="0"/>
              <a:t>跟北美</a:t>
            </a:r>
            <a:r>
              <a:rPr lang="en-US" altLang="zh-TW" sz="1600" dirty="0">
                <a:solidFill>
                  <a:schemeClr val="bg1">
                    <a:lumMod val="65000"/>
                  </a:schemeClr>
                </a:solidFill>
              </a:rPr>
              <a:t>(</a:t>
            </a:r>
            <a:r>
              <a:rPr lang="en-US" altLang="zh-TW" sz="1600" dirty="0" err="1">
                <a:solidFill>
                  <a:schemeClr val="bg1">
                    <a:lumMod val="65000"/>
                  </a:schemeClr>
                </a:solidFill>
              </a:rPr>
              <a:t>McCartt</a:t>
            </a:r>
            <a:r>
              <a:rPr lang="en-US" altLang="zh-TW" sz="1600" dirty="0">
                <a:solidFill>
                  <a:schemeClr val="bg1">
                    <a:lumMod val="65000"/>
                  </a:schemeClr>
                </a:solidFill>
              </a:rPr>
              <a:t> et al., 1995)</a:t>
            </a:r>
            <a:r>
              <a:rPr lang="zh-TW" altLang="en-US" dirty="0"/>
              <a:t>則是接近約</a:t>
            </a:r>
            <a:r>
              <a:rPr lang="en-US" altLang="zh-TW" dirty="0"/>
              <a:t>40%</a:t>
            </a:r>
            <a:r>
              <a:rPr lang="zh-TW" altLang="en-US" dirty="0"/>
              <a:t>。</a:t>
            </a:r>
            <a:endParaRPr lang="en-US" altLang="zh-TW" dirty="0"/>
          </a:p>
          <a:p>
            <a:r>
              <a:rPr lang="zh-TW" altLang="en-US" dirty="0"/>
              <a:t>引起嗜睡和疲勞相關事故的供認特徵包括在單調的駕駛環境駕駛</a:t>
            </a:r>
            <a:r>
              <a:rPr lang="en-US" altLang="zh-TW" dirty="0"/>
              <a:t>(</a:t>
            </a:r>
            <a:r>
              <a:rPr lang="zh-TW" altLang="en-US" dirty="0"/>
              <a:t>通常為高速公路</a:t>
            </a:r>
            <a:r>
              <a:rPr lang="en-US" altLang="zh-TW" dirty="0"/>
              <a:t>)</a:t>
            </a:r>
            <a:r>
              <a:rPr lang="zh-TW" altLang="en-US" dirty="0"/>
              <a:t>，或在晚上或凌晨駕駛；這些類型的事故通常會導致嚴重的傷亡，且通常駕駛者並沒有試圖阻止撞車的跡象</a:t>
            </a:r>
            <a:r>
              <a:rPr lang="en-US" altLang="zh-TW" sz="1600" dirty="0">
                <a:solidFill>
                  <a:schemeClr val="bg1">
                    <a:lumMod val="65000"/>
                  </a:schemeClr>
                </a:solidFill>
              </a:rPr>
              <a:t>(Horne and </a:t>
            </a:r>
            <a:r>
              <a:rPr lang="en-US" altLang="zh-TW" sz="1600" dirty="0" err="1">
                <a:solidFill>
                  <a:schemeClr val="bg1">
                    <a:lumMod val="65000"/>
                  </a:schemeClr>
                </a:solidFill>
              </a:rPr>
              <a:t>Reyner</a:t>
            </a:r>
            <a:r>
              <a:rPr lang="en-US" altLang="zh-TW" sz="1600" dirty="0">
                <a:solidFill>
                  <a:schemeClr val="bg1">
                    <a:lumMod val="65000"/>
                  </a:schemeClr>
                </a:solidFill>
              </a:rPr>
              <a:t>, 1995; NCSCR/NHTSA, 1998)</a:t>
            </a:r>
            <a:r>
              <a:rPr lang="zh-TW" altLang="en-US" dirty="0"/>
              <a:t>。</a:t>
            </a:r>
            <a:endParaRPr lang="en-US" altLang="zh-TW" dirty="0"/>
          </a:p>
          <a:p>
            <a:r>
              <a:rPr lang="zh-TW" altLang="en-US" dirty="0"/>
              <a:t>飲酒、吸毒、服用藥物等因素會增加與疲勞有關的事故，而嚴重的睡眠不足、長時間駕駛</a:t>
            </a:r>
            <a:r>
              <a:rPr lang="en-US" altLang="zh-TW" dirty="0"/>
              <a:t>(</a:t>
            </a:r>
            <a:r>
              <a:rPr lang="zh-TW" altLang="en-US" dirty="0"/>
              <a:t>工作</a:t>
            </a:r>
            <a:r>
              <a:rPr lang="en-US" altLang="zh-TW" dirty="0"/>
              <a:t>)</a:t>
            </a:r>
            <a:r>
              <a:rPr lang="zh-TW" altLang="en-US" dirty="0"/>
              <a:t>以及睡眠障礙也是常見會引起疲勞相關的交通事故</a:t>
            </a:r>
            <a:r>
              <a:rPr lang="en-US" altLang="zh-TW" sz="1600" dirty="0">
                <a:solidFill>
                  <a:schemeClr val="bg1">
                    <a:lumMod val="65000"/>
                  </a:schemeClr>
                </a:solidFill>
              </a:rPr>
              <a:t>(</a:t>
            </a:r>
            <a:r>
              <a:rPr lang="en-US" altLang="zh-TW" sz="1600" dirty="0" err="1">
                <a:solidFill>
                  <a:schemeClr val="bg1">
                    <a:lumMod val="65000"/>
                  </a:schemeClr>
                </a:solidFill>
              </a:rPr>
              <a:t>Dinges</a:t>
            </a:r>
            <a:r>
              <a:rPr lang="en-US" altLang="zh-TW" sz="1600" dirty="0">
                <a:solidFill>
                  <a:schemeClr val="bg1">
                    <a:lumMod val="65000"/>
                  </a:schemeClr>
                </a:solidFill>
              </a:rPr>
              <a:t>, 1995)</a:t>
            </a:r>
            <a:r>
              <a:rPr lang="zh-TW" altLang="en-US" dirty="0"/>
              <a:t>。</a:t>
            </a:r>
            <a:endParaRPr lang="en-US" altLang="zh-TW" dirty="0"/>
          </a:p>
          <a:p>
            <a:endParaRPr lang="en-US" altLang="zh-TW" dirty="0"/>
          </a:p>
        </p:txBody>
      </p:sp>
    </p:spTree>
    <p:extLst>
      <p:ext uri="{BB962C8B-B14F-4D97-AF65-F5344CB8AC3E}">
        <p14:creationId xmlns:p14="http://schemas.microsoft.com/office/powerpoint/2010/main" val="285126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92A84A-434E-4C63-A689-F1108817F034}"/>
              </a:ext>
            </a:extLst>
          </p:cNvPr>
          <p:cNvSpPr>
            <a:spLocks noGrp="1"/>
          </p:cNvSpPr>
          <p:nvPr>
            <p:ph type="title"/>
          </p:nvPr>
        </p:nvSpPr>
        <p:spPr/>
        <p:txBody>
          <a:bodyPr/>
          <a:lstStyle/>
          <a:p>
            <a:r>
              <a:rPr lang="zh-TW" altLang="en-US" dirty="0"/>
              <a:t>結論</a:t>
            </a:r>
          </a:p>
        </p:txBody>
      </p:sp>
      <p:sp>
        <p:nvSpPr>
          <p:cNvPr id="3" name="內容版面配置區 2">
            <a:extLst>
              <a:ext uri="{FF2B5EF4-FFF2-40B4-BE49-F238E27FC236}">
                <a16:creationId xmlns:a16="http://schemas.microsoft.com/office/drawing/2014/main" id="{B3573FB0-4F17-4A9B-9F22-88B036CF9E44}"/>
              </a:ext>
            </a:extLst>
          </p:cNvPr>
          <p:cNvSpPr>
            <a:spLocks noGrp="1"/>
          </p:cNvSpPr>
          <p:nvPr>
            <p:ph idx="1"/>
          </p:nvPr>
        </p:nvSpPr>
        <p:spPr/>
        <p:txBody>
          <a:bodyPr>
            <a:normAutofit fontScale="92500" lnSpcReduction="20000"/>
          </a:bodyPr>
          <a:lstStyle/>
          <a:p>
            <a:r>
              <a:rPr lang="en-US" altLang="zh-TW" dirty="0"/>
              <a:t>PERCLOS</a:t>
            </a:r>
            <a:r>
              <a:rPr lang="zh-TW" altLang="en-US" dirty="0"/>
              <a:t>對識別駕駛者的疲勞水平很敏感，而研究中兩組駕駛者從第一次實驗到第二次實驗，</a:t>
            </a:r>
            <a:r>
              <a:rPr lang="en-US" altLang="zh-TW" dirty="0"/>
              <a:t>PERCLOS</a:t>
            </a:r>
            <a:r>
              <a:rPr lang="zh-TW" altLang="en-US" dirty="0"/>
              <a:t>有增加，其中，輪班工作者的值明顯更高</a:t>
            </a:r>
            <a:r>
              <a:rPr lang="en-US" altLang="zh-TW" dirty="0">
                <a:sym typeface="Wingdings" panose="05000000000000000000" pitchFamily="2" charset="2"/>
              </a:rPr>
              <a:t></a:t>
            </a:r>
            <a:r>
              <a:rPr lang="zh-TW" altLang="en-US" dirty="0"/>
              <a:t>輪班工作者在做第二次實驗時，已經醒了</a:t>
            </a:r>
            <a:r>
              <a:rPr lang="en-US" altLang="zh-TW" dirty="0"/>
              <a:t>12</a:t>
            </a:r>
            <a:r>
              <a:rPr lang="zh-TW" altLang="en-US" dirty="0"/>
              <a:t>個小時了</a:t>
            </a:r>
            <a:r>
              <a:rPr lang="zh-TW" altLang="en-US" dirty="0">
                <a:sym typeface="Wingdings" panose="05000000000000000000" pitchFamily="2" charset="2"/>
              </a:rPr>
              <a:t>。</a:t>
            </a:r>
            <a:endParaRPr lang="en-US" altLang="zh-TW" dirty="0">
              <a:sym typeface="Wingdings" panose="05000000000000000000" pitchFamily="2" charset="2"/>
            </a:endParaRPr>
          </a:p>
          <a:p>
            <a:r>
              <a:rPr lang="zh-TW" altLang="en-US" dirty="0">
                <a:sym typeface="Wingdings" panose="05000000000000000000" pitchFamily="2" charset="2"/>
              </a:rPr>
              <a:t>在工程之後，兩組的</a:t>
            </a:r>
            <a:r>
              <a:rPr lang="en-US" altLang="zh-TW" dirty="0">
                <a:sym typeface="Wingdings" panose="05000000000000000000" pitchFamily="2" charset="2"/>
              </a:rPr>
              <a:t>PERCLOS</a:t>
            </a:r>
            <a:r>
              <a:rPr lang="zh-TW" altLang="en-US" dirty="0">
                <a:sym typeface="Wingdings" panose="05000000000000000000" pitchFamily="2" charset="2"/>
              </a:rPr>
              <a:t>都有顯著下降</a:t>
            </a:r>
            <a:r>
              <a:rPr lang="en-US" altLang="zh-TW" dirty="0">
                <a:sym typeface="Wingdings" panose="05000000000000000000" pitchFamily="2" charset="2"/>
              </a:rPr>
              <a:t></a:t>
            </a:r>
            <a:r>
              <a:rPr lang="zh-TW" altLang="en-US" dirty="0">
                <a:sym typeface="Wingdings" panose="05000000000000000000" pitchFamily="2" charset="2"/>
              </a:rPr>
              <a:t>無論工程性值為何，都減少了單調駕駛環境，增加了司機的警覺性。</a:t>
            </a:r>
            <a:endParaRPr lang="en-US" altLang="zh-TW" dirty="0">
              <a:sym typeface="Wingdings" panose="05000000000000000000" pitchFamily="2" charset="2"/>
            </a:endParaRPr>
          </a:p>
          <a:p>
            <a:r>
              <a:rPr lang="en-US" altLang="zh-TW" dirty="0">
                <a:sym typeface="Wingdings" panose="05000000000000000000" pitchFamily="2" charset="2"/>
              </a:rPr>
              <a:t>HFS</a:t>
            </a:r>
            <a:r>
              <a:rPr lang="zh-TW" altLang="en-US" dirty="0">
                <a:sym typeface="Wingdings" panose="05000000000000000000" pitchFamily="2" charset="2"/>
              </a:rPr>
              <a:t>在三種工程之後有減少，在工程期間，則是發現</a:t>
            </a:r>
            <a:r>
              <a:rPr lang="en-US" altLang="zh-TW" dirty="0">
                <a:sym typeface="Wingdings" panose="05000000000000000000" pitchFamily="2" charset="2"/>
              </a:rPr>
              <a:t>SDLP</a:t>
            </a:r>
            <a:r>
              <a:rPr lang="zh-TW" altLang="en-US" dirty="0">
                <a:sym typeface="Wingdings" panose="05000000000000000000" pitchFamily="2" charset="2"/>
              </a:rPr>
              <a:t>在箭頭形和震動帶期間有變化</a:t>
            </a:r>
            <a:r>
              <a:rPr lang="en-US" altLang="zh-TW" dirty="0">
                <a:sym typeface="Wingdings" panose="05000000000000000000" pitchFamily="2" charset="2"/>
              </a:rPr>
              <a:t></a:t>
            </a:r>
            <a:r>
              <a:rPr lang="zh-TW" altLang="en-US" dirty="0">
                <a:sym typeface="Wingdings" panose="05000000000000000000" pitchFamily="2" charset="2"/>
              </a:rPr>
              <a:t>差異可能跟措施的性質有相關。</a:t>
            </a:r>
            <a:endParaRPr lang="en-US" altLang="zh-TW" dirty="0">
              <a:sym typeface="Wingdings" panose="05000000000000000000" pitchFamily="2" charset="2"/>
            </a:endParaRPr>
          </a:p>
          <a:p>
            <a:r>
              <a:rPr lang="zh-TW" altLang="en-US" dirty="0">
                <a:sym typeface="Wingdings" panose="05000000000000000000" pitchFamily="2" charset="2"/>
              </a:rPr>
              <a:t>由於在長途道路上使用特徵單調的及和形狀和佈局特徵很容易導致疲勞相關的事故，因此可能會提供一些視覺上有趣的特徵，這些特徵可能會提高駕駛員的靈敏性並降低發生與疲勞相關事故的可能性。</a:t>
            </a:r>
            <a:endParaRPr lang="en-US" altLang="zh-TW" dirty="0">
              <a:sym typeface="Wingdings" panose="05000000000000000000" pitchFamily="2" charset="2"/>
            </a:endParaRPr>
          </a:p>
          <a:p>
            <a:endParaRPr lang="en-US" altLang="zh-TW" dirty="0">
              <a:sym typeface="Wingdings" panose="05000000000000000000" pitchFamily="2" charset="2"/>
            </a:endParaRPr>
          </a:p>
          <a:p>
            <a:endParaRPr lang="zh-TW" altLang="en-US" dirty="0"/>
          </a:p>
        </p:txBody>
      </p:sp>
    </p:spTree>
    <p:extLst>
      <p:ext uri="{BB962C8B-B14F-4D97-AF65-F5344CB8AC3E}">
        <p14:creationId xmlns:p14="http://schemas.microsoft.com/office/powerpoint/2010/main" val="408457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A42005-E7B0-4820-B82C-9FC4C9766F1D}"/>
              </a:ext>
            </a:extLst>
          </p:cNvPr>
          <p:cNvSpPr>
            <a:spLocks noGrp="1"/>
          </p:cNvSpPr>
          <p:nvPr>
            <p:ph type="title"/>
          </p:nvPr>
        </p:nvSpPr>
        <p:spPr/>
        <p:txBody>
          <a:bodyPr/>
          <a:lstStyle/>
          <a:p>
            <a:r>
              <a:rPr lang="zh-TW" altLang="en-US" dirty="0"/>
              <a:t>介紹</a:t>
            </a:r>
          </a:p>
        </p:txBody>
      </p:sp>
      <p:sp>
        <p:nvSpPr>
          <p:cNvPr id="3" name="內容版面配置區 2">
            <a:extLst>
              <a:ext uri="{FF2B5EF4-FFF2-40B4-BE49-F238E27FC236}">
                <a16:creationId xmlns:a16="http://schemas.microsoft.com/office/drawing/2014/main" id="{D1B3761E-F6FE-418D-AA2E-3C73AE8D9103}"/>
              </a:ext>
            </a:extLst>
          </p:cNvPr>
          <p:cNvSpPr>
            <a:spLocks noGrp="1"/>
          </p:cNvSpPr>
          <p:nvPr>
            <p:ph idx="1"/>
          </p:nvPr>
        </p:nvSpPr>
        <p:spPr/>
        <p:txBody>
          <a:bodyPr/>
          <a:lstStyle/>
          <a:p>
            <a:r>
              <a:rPr lang="en-US" altLang="zh-TW" dirty="0"/>
              <a:t>16-29</a:t>
            </a:r>
            <a:r>
              <a:rPr lang="zh-TW" altLang="en-US" dirty="0"/>
              <a:t>歲的男性年輕駕駛者、輪班工作者的駕駛者及患有慢性睡眠問題</a:t>
            </a:r>
            <a:r>
              <a:rPr lang="en-US" altLang="zh-TW" dirty="0"/>
              <a:t>(</a:t>
            </a:r>
            <a:r>
              <a:rPr lang="zh-TW" altLang="en-US" dirty="0"/>
              <a:t>睡眠呼吸中止症</a:t>
            </a:r>
            <a:r>
              <a:rPr lang="en-US" altLang="zh-TW" dirty="0"/>
              <a:t>)</a:t>
            </a:r>
            <a:r>
              <a:rPr lang="zh-TW" altLang="en-US" dirty="0"/>
              <a:t>的駕駛者都是遇到與疲勞、睡眠相關的駕駛問題的高風險族群 </a:t>
            </a:r>
            <a:r>
              <a:rPr lang="en-US" altLang="zh-TW" sz="1600" dirty="0">
                <a:solidFill>
                  <a:schemeClr val="bg1">
                    <a:lumMod val="65000"/>
                  </a:schemeClr>
                </a:solidFill>
              </a:rPr>
              <a:t>(Pack et al., 1995)</a:t>
            </a:r>
            <a:r>
              <a:rPr lang="zh-TW" altLang="en-US" dirty="0"/>
              <a:t>。</a:t>
            </a:r>
            <a:endParaRPr lang="en-US" altLang="zh-TW" dirty="0"/>
          </a:p>
          <a:p>
            <a:r>
              <a:rPr lang="zh-TW" altLang="en-US" dirty="0"/>
              <a:t>時間以及晝夜節律也被證明是造成疲勞事故的原因之一，與睡眠有關的事故通常發生在清晨</a:t>
            </a:r>
            <a:r>
              <a:rPr lang="en-US" altLang="zh-TW" dirty="0"/>
              <a:t>(02:00-06:00)</a:t>
            </a:r>
            <a:r>
              <a:rPr lang="zh-TW" altLang="en-US" dirty="0"/>
              <a:t>的比率比較高，而較少程度則是發生在下午午餐後</a:t>
            </a:r>
            <a:r>
              <a:rPr lang="en-US" altLang="zh-TW" dirty="0"/>
              <a:t>(14:00-16:00) </a:t>
            </a:r>
            <a:r>
              <a:rPr lang="en-US" altLang="zh-TW" sz="1600" dirty="0">
                <a:solidFill>
                  <a:schemeClr val="bg1">
                    <a:lumMod val="65000"/>
                  </a:schemeClr>
                </a:solidFill>
              </a:rPr>
              <a:t>(Pack et al., 1995; </a:t>
            </a:r>
            <a:r>
              <a:rPr lang="en-US" altLang="zh-TW" sz="1600" dirty="0" err="1">
                <a:solidFill>
                  <a:schemeClr val="bg1">
                    <a:lumMod val="65000"/>
                  </a:schemeClr>
                </a:solidFill>
              </a:rPr>
              <a:t>Thiffault</a:t>
            </a:r>
            <a:r>
              <a:rPr lang="zh-TW" altLang="en-US" sz="1600" dirty="0">
                <a:solidFill>
                  <a:schemeClr val="bg1">
                    <a:lumMod val="65000"/>
                  </a:schemeClr>
                </a:solidFill>
              </a:rPr>
              <a:t> </a:t>
            </a:r>
            <a:r>
              <a:rPr lang="en-US" altLang="zh-TW" sz="1600" dirty="0">
                <a:solidFill>
                  <a:schemeClr val="bg1">
                    <a:lumMod val="65000"/>
                  </a:schemeClr>
                </a:solidFill>
              </a:rPr>
              <a:t>and Bergeron, 2003a)</a:t>
            </a:r>
            <a:r>
              <a:rPr lang="zh-TW" altLang="en-US" dirty="0"/>
              <a:t>；而與疲勞相關的車禍，年輕人較常發生於清晨，年長者則較常發生在下午</a:t>
            </a:r>
            <a:r>
              <a:rPr lang="en-US" altLang="zh-TW" sz="1600" dirty="0">
                <a:solidFill>
                  <a:schemeClr val="bg1">
                    <a:lumMod val="65000"/>
                  </a:schemeClr>
                </a:solidFill>
              </a:rPr>
              <a:t>(</a:t>
            </a:r>
            <a:r>
              <a:rPr lang="en-US" altLang="zh-TW" sz="1600" dirty="0" err="1">
                <a:solidFill>
                  <a:schemeClr val="bg1">
                    <a:lumMod val="65000"/>
                  </a:schemeClr>
                </a:solidFill>
              </a:rPr>
              <a:t>Summala</a:t>
            </a:r>
            <a:r>
              <a:rPr lang="en-US" altLang="zh-TW" sz="1600" dirty="0">
                <a:solidFill>
                  <a:schemeClr val="bg1">
                    <a:lumMod val="65000"/>
                  </a:schemeClr>
                </a:solidFill>
              </a:rPr>
              <a:t> and </a:t>
            </a:r>
            <a:r>
              <a:rPr lang="en-US" altLang="zh-TW" sz="1600" dirty="0" err="1">
                <a:solidFill>
                  <a:schemeClr val="bg1">
                    <a:lumMod val="65000"/>
                  </a:schemeClr>
                </a:solidFill>
              </a:rPr>
              <a:t>Mikkola</a:t>
            </a:r>
            <a:r>
              <a:rPr lang="en-US" altLang="zh-TW" sz="1600" dirty="0">
                <a:solidFill>
                  <a:schemeClr val="bg1">
                    <a:lumMod val="65000"/>
                  </a:schemeClr>
                </a:solidFill>
              </a:rPr>
              <a:t>, 1994)</a:t>
            </a:r>
            <a:r>
              <a:rPr lang="zh-TW" altLang="en-US" dirty="0"/>
              <a:t>。</a:t>
            </a:r>
          </a:p>
        </p:txBody>
      </p:sp>
    </p:spTree>
    <p:extLst>
      <p:ext uri="{BB962C8B-B14F-4D97-AF65-F5344CB8AC3E}">
        <p14:creationId xmlns:p14="http://schemas.microsoft.com/office/powerpoint/2010/main" val="33575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9556C6-0ED7-4A0D-BAED-43FAA2169A01}"/>
              </a:ext>
            </a:extLst>
          </p:cNvPr>
          <p:cNvSpPr>
            <a:spLocks noGrp="1"/>
          </p:cNvSpPr>
          <p:nvPr>
            <p:ph type="title"/>
          </p:nvPr>
        </p:nvSpPr>
        <p:spPr/>
        <p:txBody>
          <a:bodyPr/>
          <a:lstStyle/>
          <a:p>
            <a:r>
              <a:rPr lang="zh-TW" altLang="en-US" dirty="0"/>
              <a:t>介紹</a:t>
            </a:r>
          </a:p>
        </p:txBody>
      </p:sp>
      <p:sp>
        <p:nvSpPr>
          <p:cNvPr id="3" name="內容版面配置區 2">
            <a:extLst>
              <a:ext uri="{FF2B5EF4-FFF2-40B4-BE49-F238E27FC236}">
                <a16:creationId xmlns:a16="http://schemas.microsoft.com/office/drawing/2014/main" id="{014D39B5-8458-4B21-AF34-C5614D2F13C0}"/>
              </a:ext>
            </a:extLst>
          </p:cNvPr>
          <p:cNvSpPr>
            <a:spLocks noGrp="1"/>
          </p:cNvSpPr>
          <p:nvPr>
            <p:ph idx="1"/>
          </p:nvPr>
        </p:nvSpPr>
        <p:spPr/>
        <p:txBody>
          <a:bodyPr/>
          <a:lstStyle/>
          <a:p>
            <a:r>
              <a:rPr lang="zh-TW" altLang="en-US" dirty="0"/>
              <a:t>著名的干預措施為在邊緣或中心線設置震動帶</a:t>
            </a:r>
            <a:r>
              <a:rPr lang="da-DK" altLang="zh-TW" sz="1600" dirty="0">
                <a:solidFill>
                  <a:schemeClr val="bg1">
                    <a:lumMod val="65000"/>
                  </a:schemeClr>
                </a:solidFill>
              </a:rPr>
              <a:t>(Anund et al., 2008; Mahoney et al.,2003)</a:t>
            </a:r>
            <a:r>
              <a:rPr lang="zh-TW" altLang="en-US" dirty="0"/>
              <a:t>，通過駕駛時所產生的震動來警告駕駛者。與疲勞相關的碰撞通常在長直路段，而這並不能為駕駛者提供足夠的視覺刺激</a:t>
            </a:r>
            <a:r>
              <a:rPr lang="en-US" altLang="zh-TW" sz="1600" dirty="0">
                <a:solidFill>
                  <a:schemeClr val="bg1">
                    <a:lumMod val="65000"/>
                  </a:schemeClr>
                </a:solidFill>
              </a:rPr>
              <a:t>(</a:t>
            </a:r>
            <a:r>
              <a:rPr lang="en-US" altLang="zh-TW" sz="1600" dirty="0" err="1">
                <a:solidFill>
                  <a:schemeClr val="bg1">
                    <a:lumMod val="65000"/>
                  </a:schemeClr>
                </a:solidFill>
              </a:rPr>
              <a:t>Oron</a:t>
            </a:r>
            <a:r>
              <a:rPr lang="en-US" altLang="zh-TW" sz="1600" dirty="0">
                <a:solidFill>
                  <a:schemeClr val="bg1">
                    <a:lumMod val="65000"/>
                  </a:schemeClr>
                </a:solidFill>
              </a:rPr>
              <a:t>-Gilad and Ronen, 2007;</a:t>
            </a:r>
            <a:r>
              <a:rPr lang="zh-TW" altLang="en-US" sz="1600" dirty="0">
                <a:solidFill>
                  <a:schemeClr val="bg1">
                    <a:lumMod val="65000"/>
                  </a:schemeClr>
                </a:solidFill>
              </a:rPr>
              <a:t> </a:t>
            </a:r>
            <a:r>
              <a:rPr lang="en-US" altLang="zh-TW" sz="1600" dirty="0" err="1">
                <a:solidFill>
                  <a:schemeClr val="bg1">
                    <a:lumMod val="65000"/>
                  </a:schemeClr>
                </a:solidFill>
              </a:rPr>
              <a:t>Thiffault</a:t>
            </a:r>
            <a:r>
              <a:rPr lang="en-US" altLang="zh-TW" sz="1600" dirty="0">
                <a:solidFill>
                  <a:schemeClr val="bg1">
                    <a:lumMod val="65000"/>
                  </a:schemeClr>
                </a:solidFill>
              </a:rPr>
              <a:t> and</a:t>
            </a:r>
            <a:r>
              <a:rPr lang="zh-TW" altLang="en-US" sz="1600" dirty="0">
                <a:solidFill>
                  <a:schemeClr val="bg1">
                    <a:lumMod val="65000"/>
                  </a:schemeClr>
                </a:solidFill>
              </a:rPr>
              <a:t> </a:t>
            </a:r>
            <a:r>
              <a:rPr lang="en-US" altLang="zh-TW" sz="1600" dirty="0">
                <a:solidFill>
                  <a:schemeClr val="bg1">
                    <a:lumMod val="65000"/>
                  </a:schemeClr>
                </a:solidFill>
              </a:rPr>
              <a:t>Bergeron, 2003b)</a:t>
            </a:r>
            <a:r>
              <a:rPr lang="zh-TW" altLang="en-US" dirty="0"/>
              <a:t>。</a:t>
            </a:r>
            <a:endParaRPr lang="en-US" altLang="zh-TW" dirty="0"/>
          </a:p>
          <a:p>
            <a:r>
              <a:rPr lang="zh-TW" altLang="en-US" dirty="0"/>
              <a:t>改變路面和周圍環境，包括使用不同顏色的瀝青覆蓋路肩</a:t>
            </a:r>
            <a:r>
              <a:rPr lang="en-US" altLang="zh-TW" sz="1600" dirty="0">
                <a:solidFill>
                  <a:schemeClr val="bg1">
                    <a:lumMod val="65000"/>
                  </a:schemeClr>
                </a:solidFill>
              </a:rPr>
              <a:t>(</a:t>
            </a:r>
            <a:r>
              <a:rPr lang="en-US" altLang="zh-TW" sz="1600" dirty="0" err="1">
                <a:solidFill>
                  <a:schemeClr val="bg1">
                    <a:lumMod val="65000"/>
                  </a:schemeClr>
                </a:solidFill>
              </a:rPr>
              <a:t>Rosey</a:t>
            </a:r>
            <a:r>
              <a:rPr lang="zh-TW" altLang="en-US" sz="1600" dirty="0">
                <a:solidFill>
                  <a:schemeClr val="bg1">
                    <a:lumMod val="65000"/>
                  </a:schemeClr>
                </a:solidFill>
              </a:rPr>
              <a:t> </a:t>
            </a:r>
            <a:r>
              <a:rPr lang="en-US" altLang="zh-TW" sz="1600" dirty="0">
                <a:solidFill>
                  <a:schemeClr val="bg1">
                    <a:lumMod val="65000"/>
                  </a:schemeClr>
                </a:solidFill>
              </a:rPr>
              <a:t>et al.,</a:t>
            </a:r>
            <a:r>
              <a:rPr lang="zh-TW" altLang="en-US" sz="1600" dirty="0">
                <a:solidFill>
                  <a:schemeClr val="bg1">
                    <a:lumMod val="65000"/>
                  </a:schemeClr>
                </a:solidFill>
              </a:rPr>
              <a:t> </a:t>
            </a:r>
            <a:r>
              <a:rPr lang="en-US" altLang="zh-TW" sz="1600" dirty="0">
                <a:solidFill>
                  <a:schemeClr val="bg1">
                    <a:lumMod val="65000"/>
                  </a:schemeClr>
                </a:solidFill>
              </a:rPr>
              <a:t>2008)</a:t>
            </a:r>
            <a:r>
              <a:rPr lang="zh-TW" altLang="en-US" dirty="0"/>
              <a:t>，使用震動帶的研究表明，由於中心線震動帶而導致疲勞事故減少約</a:t>
            </a:r>
            <a:r>
              <a:rPr lang="en-US" altLang="zh-TW" dirty="0"/>
              <a:t>15-20% </a:t>
            </a:r>
            <a:r>
              <a:rPr lang="en-US" altLang="zh-TW" sz="1600" dirty="0">
                <a:solidFill>
                  <a:schemeClr val="bg1">
                    <a:lumMod val="65000"/>
                  </a:schemeClr>
                </a:solidFill>
              </a:rPr>
              <a:t>(Persaud</a:t>
            </a:r>
            <a:r>
              <a:rPr lang="zh-TW" altLang="en-US" sz="1600" dirty="0">
                <a:solidFill>
                  <a:schemeClr val="bg1">
                    <a:lumMod val="65000"/>
                  </a:schemeClr>
                </a:solidFill>
              </a:rPr>
              <a:t> </a:t>
            </a:r>
            <a:r>
              <a:rPr lang="en-US" altLang="zh-TW" sz="1600" dirty="0">
                <a:solidFill>
                  <a:schemeClr val="bg1">
                    <a:lumMod val="65000"/>
                  </a:schemeClr>
                </a:solidFill>
              </a:rPr>
              <a:t>et al.,</a:t>
            </a:r>
            <a:r>
              <a:rPr lang="zh-TW" altLang="en-US" sz="1600" dirty="0">
                <a:solidFill>
                  <a:schemeClr val="bg1">
                    <a:lumMod val="65000"/>
                  </a:schemeClr>
                </a:solidFill>
              </a:rPr>
              <a:t> </a:t>
            </a:r>
            <a:r>
              <a:rPr lang="en-US" altLang="zh-TW" sz="1600" dirty="0">
                <a:solidFill>
                  <a:schemeClr val="bg1">
                    <a:lumMod val="65000"/>
                  </a:schemeClr>
                </a:solidFill>
              </a:rPr>
              <a:t>2004)</a:t>
            </a:r>
            <a:r>
              <a:rPr lang="zh-TW" altLang="en-US" dirty="0"/>
              <a:t>，由於邊緣震動帶而減少約</a:t>
            </a:r>
            <a:r>
              <a:rPr lang="en-US" altLang="zh-TW" dirty="0"/>
              <a:t>40</a:t>
            </a:r>
            <a:r>
              <a:rPr lang="en-US" altLang="zh-TW" sz="1600" dirty="0">
                <a:solidFill>
                  <a:schemeClr val="bg1">
                    <a:lumMod val="65000"/>
                  </a:schemeClr>
                </a:solidFill>
              </a:rPr>
              <a:t> </a:t>
            </a:r>
            <a:r>
              <a:rPr lang="en-US" altLang="zh-TW" dirty="0"/>
              <a:t>%</a:t>
            </a:r>
            <a:r>
              <a:rPr lang="en-US" altLang="zh-TW" sz="1600" dirty="0">
                <a:solidFill>
                  <a:schemeClr val="bg1">
                    <a:lumMod val="65000"/>
                  </a:schemeClr>
                </a:solidFill>
              </a:rPr>
              <a:t>(Mahoney et al., 2003;</a:t>
            </a:r>
            <a:r>
              <a:rPr lang="zh-TW" altLang="en-US" sz="1600" dirty="0">
                <a:solidFill>
                  <a:schemeClr val="bg1">
                    <a:lumMod val="65000"/>
                  </a:schemeClr>
                </a:solidFill>
              </a:rPr>
              <a:t> </a:t>
            </a:r>
            <a:r>
              <a:rPr lang="en-US" altLang="zh-TW" sz="1600" dirty="0" err="1">
                <a:solidFill>
                  <a:schemeClr val="bg1">
                    <a:lumMod val="65000"/>
                  </a:schemeClr>
                </a:solidFill>
              </a:rPr>
              <a:t>Räsänen</a:t>
            </a:r>
            <a:r>
              <a:rPr lang="en-US" altLang="zh-TW" sz="1600" dirty="0">
                <a:solidFill>
                  <a:schemeClr val="bg1">
                    <a:lumMod val="65000"/>
                  </a:schemeClr>
                </a:solidFill>
              </a:rPr>
              <a:t>, 2005)</a:t>
            </a:r>
            <a:r>
              <a:rPr lang="zh-TW" altLang="en-US" dirty="0"/>
              <a:t>。</a:t>
            </a:r>
            <a:endParaRPr lang="en-US" altLang="zh-TW" dirty="0"/>
          </a:p>
          <a:p>
            <a:endParaRPr lang="zh-TW" altLang="en-US" dirty="0"/>
          </a:p>
        </p:txBody>
      </p:sp>
    </p:spTree>
    <p:extLst>
      <p:ext uri="{BB962C8B-B14F-4D97-AF65-F5344CB8AC3E}">
        <p14:creationId xmlns:p14="http://schemas.microsoft.com/office/powerpoint/2010/main" val="294499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9556C6-0ED7-4A0D-BAED-43FAA2169A01}"/>
              </a:ext>
            </a:extLst>
          </p:cNvPr>
          <p:cNvSpPr>
            <a:spLocks noGrp="1"/>
          </p:cNvSpPr>
          <p:nvPr>
            <p:ph type="title"/>
          </p:nvPr>
        </p:nvSpPr>
        <p:spPr/>
        <p:txBody>
          <a:bodyPr/>
          <a:lstStyle/>
          <a:p>
            <a:r>
              <a:rPr lang="zh-TW" altLang="en-US"/>
              <a:t>介紹</a:t>
            </a:r>
          </a:p>
        </p:txBody>
      </p:sp>
      <p:sp>
        <p:nvSpPr>
          <p:cNvPr id="3" name="內容版面配置區 2">
            <a:extLst>
              <a:ext uri="{FF2B5EF4-FFF2-40B4-BE49-F238E27FC236}">
                <a16:creationId xmlns:a16="http://schemas.microsoft.com/office/drawing/2014/main" id="{014D39B5-8458-4B21-AF34-C5614D2F13C0}"/>
              </a:ext>
            </a:extLst>
          </p:cNvPr>
          <p:cNvSpPr>
            <a:spLocks noGrp="1"/>
          </p:cNvSpPr>
          <p:nvPr>
            <p:ph idx="1"/>
          </p:nvPr>
        </p:nvSpPr>
        <p:spPr/>
        <p:txBody>
          <a:bodyPr/>
          <a:lstStyle/>
          <a:p>
            <a:r>
              <a:rPr lang="zh-TW" altLang="en-US" dirty="0"/>
              <a:t>英國工程局工程師希望了解實施低成本且易於部屬的工程方法，減輕駕駛者疲勞症狀的影響。</a:t>
            </a:r>
            <a:endParaRPr lang="en-US" altLang="zh-TW" dirty="0"/>
          </a:p>
          <a:p>
            <a:pPr marL="45720" indent="0">
              <a:buNone/>
            </a:pPr>
            <a:r>
              <a:rPr lang="en-US" altLang="zh-TW" dirty="0">
                <a:sym typeface="Wingdings" panose="05000000000000000000" pitchFamily="2" charset="2"/>
              </a:rPr>
              <a:t></a:t>
            </a:r>
            <a:r>
              <a:rPr lang="zh-TW" altLang="en-US" dirty="0">
                <a:sym typeface="Wingdings" panose="05000000000000000000" pitchFamily="2" charset="2"/>
              </a:rPr>
              <a:t>邊緣震動帶已廣泛被使用，希望採用其他處理方法以減少研究中使用模擬道路的單調性。</a:t>
            </a:r>
            <a:endParaRPr lang="en-US" altLang="zh-TW" dirty="0">
              <a:sym typeface="Wingdings" panose="05000000000000000000" pitchFamily="2" charset="2"/>
            </a:endParaRPr>
          </a:p>
          <a:p>
            <a:r>
              <a:rPr lang="zh-TW" altLang="en-US" dirty="0">
                <a:sym typeface="Wingdings" panose="05000000000000000000" pitchFamily="2" charset="2"/>
              </a:rPr>
              <a:t>被動疲勞會隨著工作時間延長而出現</a:t>
            </a:r>
            <a:r>
              <a:rPr lang="en-US" altLang="zh-TW" sz="1600" dirty="0">
                <a:solidFill>
                  <a:schemeClr val="bg1">
                    <a:lumMod val="65000"/>
                  </a:schemeClr>
                </a:solidFill>
                <a:sym typeface="Wingdings" panose="05000000000000000000" pitchFamily="2" charset="2"/>
              </a:rPr>
              <a:t>(</a:t>
            </a:r>
            <a:r>
              <a:rPr lang="en-US" altLang="zh-TW" sz="1600" dirty="0" err="1">
                <a:solidFill>
                  <a:schemeClr val="bg1">
                    <a:lumMod val="65000"/>
                  </a:schemeClr>
                </a:solidFill>
                <a:sym typeface="Wingdings" panose="05000000000000000000" pitchFamily="2" charset="2"/>
              </a:rPr>
              <a:t>Åkerstedt</a:t>
            </a:r>
            <a:r>
              <a:rPr lang="en-US" altLang="zh-TW" sz="1600" dirty="0">
                <a:solidFill>
                  <a:schemeClr val="bg1">
                    <a:lumMod val="65000"/>
                  </a:schemeClr>
                </a:solidFill>
                <a:sym typeface="Wingdings" panose="05000000000000000000" pitchFamily="2" charset="2"/>
              </a:rPr>
              <a:t> et al., 2005; </a:t>
            </a:r>
            <a:r>
              <a:rPr lang="en-US" altLang="zh-TW" sz="1600" dirty="0" err="1">
                <a:solidFill>
                  <a:schemeClr val="bg1">
                    <a:lumMod val="65000"/>
                  </a:schemeClr>
                </a:solidFill>
                <a:sym typeface="Wingdings" panose="05000000000000000000" pitchFamily="2" charset="2"/>
              </a:rPr>
              <a:t>Oron</a:t>
            </a:r>
            <a:r>
              <a:rPr lang="en-US" altLang="zh-TW" sz="1600" dirty="0">
                <a:solidFill>
                  <a:schemeClr val="bg1">
                    <a:lumMod val="65000"/>
                  </a:schemeClr>
                </a:solidFill>
                <a:sym typeface="Wingdings" panose="05000000000000000000" pitchFamily="2" charset="2"/>
              </a:rPr>
              <a:t>-Gilad and Ronen,2007)</a:t>
            </a:r>
            <a:endParaRPr lang="en-US" altLang="zh-TW" dirty="0">
              <a:solidFill>
                <a:schemeClr val="bg1">
                  <a:lumMod val="65000"/>
                </a:schemeClr>
              </a:solidFill>
              <a:sym typeface="Wingdings" panose="05000000000000000000" pitchFamily="2" charset="2"/>
            </a:endParaRPr>
          </a:p>
          <a:p>
            <a:r>
              <a:rPr lang="zh-TW" altLang="en-US" dirty="0"/>
              <a:t>與疲勞相關的行為會發生在駕駛單調的模擬道路後的</a:t>
            </a:r>
            <a:r>
              <a:rPr lang="en-US" altLang="zh-TW" dirty="0"/>
              <a:t>20</a:t>
            </a:r>
            <a:r>
              <a:rPr lang="zh-TW" altLang="en-US" dirty="0"/>
              <a:t>分鐘</a:t>
            </a:r>
            <a:r>
              <a:rPr lang="en-US" altLang="zh-TW" sz="1600" dirty="0">
                <a:solidFill>
                  <a:schemeClr val="bg1">
                    <a:lumMod val="65000"/>
                  </a:schemeClr>
                </a:solidFill>
              </a:rPr>
              <a:t>(</a:t>
            </a:r>
            <a:r>
              <a:rPr lang="en-US" altLang="zh-TW" sz="1600" dirty="0" err="1">
                <a:solidFill>
                  <a:schemeClr val="bg1">
                    <a:lumMod val="65000"/>
                  </a:schemeClr>
                </a:solidFill>
              </a:rPr>
              <a:t>Thiffault</a:t>
            </a:r>
            <a:r>
              <a:rPr lang="zh-TW" altLang="en-US" sz="1600" dirty="0">
                <a:solidFill>
                  <a:schemeClr val="bg1">
                    <a:lumMod val="65000"/>
                  </a:schemeClr>
                </a:solidFill>
              </a:rPr>
              <a:t> </a:t>
            </a:r>
            <a:r>
              <a:rPr lang="en-US" altLang="zh-TW" sz="1600" dirty="0">
                <a:solidFill>
                  <a:schemeClr val="bg1">
                    <a:lumMod val="65000"/>
                  </a:schemeClr>
                </a:solidFill>
              </a:rPr>
              <a:t>and Bergeron, 2003b)</a:t>
            </a:r>
            <a:endParaRPr lang="en-US" altLang="zh-TW" dirty="0">
              <a:solidFill>
                <a:schemeClr val="bg1">
                  <a:lumMod val="65000"/>
                </a:schemeClr>
              </a:solidFill>
            </a:endParaRPr>
          </a:p>
          <a:p>
            <a:pPr marL="45720" indent="0">
              <a:buNone/>
            </a:pPr>
            <a:r>
              <a:rPr lang="en-US" altLang="zh-TW" dirty="0">
                <a:sym typeface="Wingdings" panose="05000000000000000000" pitchFamily="2" charset="2"/>
              </a:rPr>
              <a:t></a:t>
            </a:r>
            <a:r>
              <a:rPr lang="zh-TW" altLang="en-US" dirty="0">
                <a:sym typeface="Wingdings" panose="05000000000000000000" pitchFamily="2" charset="2"/>
              </a:rPr>
              <a:t>本研究所使用的方法是在駕駛</a:t>
            </a:r>
            <a:r>
              <a:rPr lang="en-US" altLang="zh-TW" dirty="0">
                <a:sym typeface="Wingdings" panose="05000000000000000000" pitchFamily="2" charset="2"/>
              </a:rPr>
              <a:t>30</a:t>
            </a:r>
            <a:r>
              <a:rPr lang="zh-TW" altLang="en-US" dirty="0">
                <a:sym typeface="Wingdings" panose="05000000000000000000" pitchFamily="2" charset="2"/>
              </a:rPr>
              <a:t>分鐘之後遇到的。</a:t>
            </a:r>
            <a:endParaRPr lang="zh-TW" altLang="en-US" dirty="0"/>
          </a:p>
        </p:txBody>
      </p:sp>
    </p:spTree>
    <p:extLst>
      <p:ext uri="{BB962C8B-B14F-4D97-AF65-F5344CB8AC3E}">
        <p14:creationId xmlns:p14="http://schemas.microsoft.com/office/powerpoint/2010/main" val="231013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59DAF3-E6F9-4BF3-AB21-3BF8145642C6}"/>
              </a:ext>
            </a:extLst>
          </p:cNvPr>
          <p:cNvSpPr>
            <a:spLocks noGrp="1"/>
          </p:cNvSpPr>
          <p:nvPr>
            <p:ph type="title"/>
          </p:nvPr>
        </p:nvSpPr>
        <p:spPr/>
        <p:txBody>
          <a:bodyPr/>
          <a:lstStyle/>
          <a:p>
            <a:r>
              <a:rPr lang="zh-TW" altLang="en-US" dirty="0"/>
              <a:t>設備</a:t>
            </a:r>
          </a:p>
        </p:txBody>
      </p:sp>
      <p:sp>
        <p:nvSpPr>
          <p:cNvPr id="3" name="內容版面配置區 2">
            <a:extLst>
              <a:ext uri="{FF2B5EF4-FFF2-40B4-BE49-F238E27FC236}">
                <a16:creationId xmlns:a16="http://schemas.microsoft.com/office/drawing/2014/main" id="{C1A7D590-D61D-4D7F-A05B-21A9D394931F}"/>
              </a:ext>
            </a:extLst>
          </p:cNvPr>
          <p:cNvSpPr>
            <a:spLocks noGrp="1"/>
          </p:cNvSpPr>
          <p:nvPr>
            <p:ph idx="1"/>
          </p:nvPr>
        </p:nvSpPr>
        <p:spPr/>
        <p:txBody>
          <a:bodyPr/>
          <a:lstStyle/>
          <a:p>
            <a:r>
              <a:rPr lang="zh-TW" altLang="en-US" dirty="0"/>
              <a:t>在利茲大學的</a:t>
            </a:r>
            <a:r>
              <a:rPr lang="en-US" altLang="zh-TW" dirty="0"/>
              <a:t>Jaguar S</a:t>
            </a:r>
            <a:r>
              <a:rPr lang="zh-TW" altLang="en-US" dirty="0"/>
              <a:t>型駕駛實驗室進行實驗</a:t>
            </a:r>
            <a:endParaRPr lang="en-US" altLang="zh-TW" dirty="0"/>
          </a:p>
          <a:p>
            <a:r>
              <a:rPr lang="zh-TW" altLang="en-US" dirty="0"/>
              <a:t>在擁有</a:t>
            </a:r>
            <a:r>
              <a:rPr lang="en-US" altLang="zh-TW" dirty="0"/>
              <a:t>300</a:t>
            </a:r>
            <a:r>
              <a:rPr lang="zh-TW" altLang="en-US" dirty="0"/>
              <a:t>度視野投影系統、直徑</a:t>
            </a:r>
            <a:r>
              <a:rPr lang="en-US" altLang="zh-TW" dirty="0"/>
              <a:t>4</a:t>
            </a:r>
            <a:r>
              <a:rPr lang="zh-TW" altLang="en-US" dirty="0"/>
              <a:t>公尺的模擬圓頂中進行實驗</a:t>
            </a:r>
            <a:endParaRPr lang="en-US" altLang="zh-TW" dirty="0"/>
          </a:p>
          <a:p>
            <a:r>
              <a:rPr lang="en-US" altLang="zh-TW" dirty="0"/>
              <a:t>Seeing Machines faceLAB™4.5</a:t>
            </a:r>
            <a:r>
              <a:rPr lang="zh-TW" altLang="en-US" dirty="0"/>
              <a:t>版的眼動儀閉眼百分比</a:t>
            </a:r>
            <a:r>
              <a:rPr lang="en-US" altLang="zh-TW" dirty="0"/>
              <a:t>(PERCLOS)</a:t>
            </a:r>
            <a:endParaRPr lang="zh-TW" altLang="en-US" dirty="0"/>
          </a:p>
        </p:txBody>
      </p:sp>
      <p:grpSp>
        <p:nvGrpSpPr>
          <p:cNvPr id="8" name="群組 7">
            <a:extLst>
              <a:ext uri="{FF2B5EF4-FFF2-40B4-BE49-F238E27FC236}">
                <a16:creationId xmlns:a16="http://schemas.microsoft.com/office/drawing/2014/main" id="{55588ECB-BF4D-432D-AC0F-30B382FAA625}"/>
              </a:ext>
            </a:extLst>
          </p:cNvPr>
          <p:cNvGrpSpPr/>
          <p:nvPr/>
        </p:nvGrpSpPr>
        <p:grpSpPr>
          <a:xfrm>
            <a:off x="2289814" y="3556334"/>
            <a:ext cx="7612372" cy="2539666"/>
            <a:chOff x="1363980" y="3813810"/>
            <a:chExt cx="7612372" cy="2539666"/>
          </a:xfrm>
        </p:grpSpPr>
        <p:pic>
          <p:nvPicPr>
            <p:cNvPr id="5" name="圖片 4">
              <a:extLst>
                <a:ext uri="{FF2B5EF4-FFF2-40B4-BE49-F238E27FC236}">
                  <a16:creationId xmlns:a16="http://schemas.microsoft.com/office/drawing/2014/main" id="{01553E97-18DC-4715-AF6B-E046D813B7E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363980" y="3813810"/>
              <a:ext cx="3794759" cy="2539666"/>
            </a:xfrm>
            <a:prstGeom prst="rect">
              <a:avLst/>
            </a:prstGeom>
          </p:spPr>
        </p:pic>
        <p:pic>
          <p:nvPicPr>
            <p:cNvPr id="6" name="圖片 5">
              <a:extLst>
                <a:ext uri="{FF2B5EF4-FFF2-40B4-BE49-F238E27FC236}">
                  <a16:creationId xmlns:a16="http://schemas.microsoft.com/office/drawing/2014/main" id="{E09F985D-30C5-441D-9191-F61BE914BF8C}"/>
                </a:ext>
              </a:extLst>
            </p:cNvPr>
            <p:cNvPicPr>
              <a:picLocks noChangeAspect="1"/>
            </p:cNvPicPr>
            <p:nvPr/>
          </p:nvPicPr>
          <p:blipFill rotWithShape="1">
            <a:blip r:embed="rId2">
              <a:extLst>
                <a:ext uri="{28A0092B-C50C-407E-A947-70E740481C1C}">
                  <a14:useLocalDpi xmlns:a14="http://schemas.microsoft.com/office/drawing/2010/main" val="0"/>
                </a:ext>
              </a:extLst>
            </a:blip>
            <a:srcRect l="49965"/>
            <a:stretch/>
          </p:blipFill>
          <p:spPr>
            <a:xfrm>
              <a:off x="5178943" y="3813810"/>
              <a:ext cx="3797409" cy="2539666"/>
            </a:xfrm>
            <a:prstGeom prst="rect">
              <a:avLst/>
            </a:prstGeom>
          </p:spPr>
        </p:pic>
      </p:grpSp>
    </p:spTree>
    <p:extLst>
      <p:ext uri="{BB962C8B-B14F-4D97-AF65-F5344CB8AC3E}">
        <p14:creationId xmlns:p14="http://schemas.microsoft.com/office/powerpoint/2010/main" val="157823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312AD77-01C8-4AE3-87C1-D1BE86106E75}"/>
              </a:ext>
            </a:extLst>
          </p:cNvPr>
          <p:cNvSpPr>
            <a:spLocks noGrp="1"/>
          </p:cNvSpPr>
          <p:nvPr>
            <p:ph type="title"/>
          </p:nvPr>
        </p:nvSpPr>
        <p:spPr/>
        <p:txBody>
          <a:bodyPr/>
          <a:lstStyle/>
          <a:p>
            <a:r>
              <a:rPr lang="zh-TW" altLang="en-US" dirty="0"/>
              <a:t>受測者</a:t>
            </a:r>
          </a:p>
        </p:txBody>
      </p:sp>
      <p:sp>
        <p:nvSpPr>
          <p:cNvPr id="3" name="內容版面配置區 2">
            <a:extLst>
              <a:ext uri="{FF2B5EF4-FFF2-40B4-BE49-F238E27FC236}">
                <a16:creationId xmlns:a16="http://schemas.microsoft.com/office/drawing/2014/main" id="{457AA9F8-DECD-445A-83D8-EF7AC9759D8B}"/>
              </a:ext>
            </a:extLst>
          </p:cNvPr>
          <p:cNvSpPr>
            <a:spLocks noGrp="1"/>
          </p:cNvSpPr>
          <p:nvPr>
            <p:ph idx="1"/>
          </p:nvPr>
        </p:nvSpPr>
        <p:spPr/>
        <p:txBody>
          <a:bodyPr/>
          <a:lstStyle/>
          <a:p>
            <a:r>
              <a:rPr lang="zh-TW" altLang="en-US" dirty="0"/>
              <a:t>共招募</a:t>
            </a:r>
            <a:r>
              <a:rPr lang="en-US" altLang="zh-TW" dirty="0"/>
              <a:t>38</a:t>
            </a:r>
            <a:r>
              <a:rPr lang="zh-TW" altLang="en-US" dirty="0"/>
              <a:t>名駕駛者，其中</a:t>
            </a:r>
            <a:r>
              <a:rPr lang="en-US" altLang="zh-TW" dirty="0"/>
              <a:t>5</a:t>
            </a:r>
            <a:r>
              <a:rPr lang="zh-TW" altLang="en-US" dirty="0"/>
              <a:t>名因某些原因而退出研究</a:t>
            </a:r>
            <a:endParaRPr lang="en-US" altLang="zh-TW" dirty="0"/>
          </a:p>
          <a:p>
            <a:r>
              <a:rPr lang="en-US" altLang="zh-TW" dirty="0"/>
              <a:t>33</a:t>
            </a:r>
            <a:r>
              <a:rPr lang="zh-TW" altLang="en-US" dirty="0"/>
              <a:t>名男性，</a:t>
            </a:r>
            <a:r>
              <a:rPr lang="en-US" altLang="zh-TW" dirty="0"/>
              <a:t>17</a:t>
            </a:r>
            <a:r>
              <a:rPr lang="zh-TW" altLang="en-US" dirty="0"/>
              <a:t>名為輪班工作者，</a:t>
            </a:r>
            <a:r>
              <a:rPr lang="en-US" altLang="zh-TW" dirty="0"/>
              <a:t>16</a:t>
            </a:r>
            <a:r>
              <a:rPr lang="zh-TW" altLang="en-US" dirty="0"/>
              <a:t>名較年長者</a:t>
            </a:r>
            <a:endParaRPr lang="en-US" altLang="zh-TW" dirty="0"/>
          </a:p>
          <a:p>
            <a:r>
              <a:rPr lang="zh-TW" altLang="en-US" dirty="0"/>
              <a:t>輪班工作者：夜班後立即來做實驗，包括護士、警察、安全人員和工程師</a:t>
            </a:r>
            <a:endParaRPr lang="en-US" altLang="zh-TW" dirty="0"/>
          </a:p>
          <a:p>
            <a:r>
              <a:rPr lang="zh-TW" altLang="en-US" dirty="0"/>
              <a:t>年長者：在吃完午餐後，參加下午的實驗</a:t>
            </a:r>
            <a:endParaRPr lang="en-US" altLang="zh-TW" dirty="0"/>
          </a:p>
          <a:p>
            <a:r>
              <a:rPr lang="zh-TW" altLang="en-US" dirty="0"/>
              <a:t>所有受測者須完成</a:t>
            </a:r>
            <a:r>
              <a:rPr lang="en-US" altLang="zh-TW" dirty="0"/>
              <a:t>7</a:t>
            </a:r>
            <a:r>
              <a:rPr lang="zh-TW" altLang="en-US" dirty="0"/>
              <a:t>天的睡眠日記，且在實驗前</a:t>
            </a:r>
            <a:r>
              <a:rPr lang="en-US" altLang="zh-TW" dirty="0"/>
              <a:t>12</a:t>
            </a:r>
            <a:r>
              <a:rPr lang="zh-TW" altLang="en-US" dirty="0"/>
              <a:t>小時內不喝茶、咖啡或酒精</a:t>
            </a:r>
          </a:p>
        </p:txBody>
      </p:sp>
      <p:graphicFrame>
        <p:nvGraphicFramePr>
          <p:cNvPr id="4" name="表格 3">
            <a:extLst>
              <a:ext uri="{FF2B5EF4-FFF2-40B4-BE49-F238E27FC236}">
                <a16:creationId xmlns:a16="http://schemas.microsoft.com/office/drawing/2014/main" id="{7A42811C-2124-4083-8417-3B7B8F36357C}"/>
              </a:ext>
            </a:extLst>
          </p:cNvPr>
          <p:cNvGraphicFramePr>
            <a:graphicFrameLocks noGrp="1"/>
          </p:cNvGraphicFramePr>
          <p:nvPr>
            <p:extLst>
              <p:ext uri="{D42A27DB-BD31-4B8C-83A1-F6EECF244321}">
                <p14:modId xmlns:p14="http://schemas.microsoft.com/office/powerpoint/2010/main" val="2448520864"/>
              </p:ext>
            </p:extLst>
          </p:nvPr>
        </p:nvGraphicFramePr>
        <p:xfrm>
          <a:off x="2015435" y="4838661"/>
          <a:ext cx="8128000" cy="1112520"/>
        </p:xfrm>
        <a:graphic>
          <a:graphicData uri="http://schemas.openxmlformats.org/drawingml/2006/table">
            <a:tbl>
              <a:tblPr firstRow="1" bandRow="1">
                <a:tableStyleId>{00A15C55-8517-42AA-B614-E9B94910E393}</a:tableStyleId>
              </a:tblPr>
              <a:tblGrid>
                <a:gridCol w="2032000">
                  <a:extLst>
                    <a:ext uri="{9D8B030D-6E8A-4147-A177-3AD203B41FA5}">
                      <a16:colId xmlns:a16="http://schemas.microsoft.com/office/drawing/2014/main" val="745003045"/>
                    </a:ext>
                  </a:extLst>
                </a:gridCol>
                <a:gridCol w="2032000">
                  <a:extLst>
                    <a:ext uri="{9D8B030D-6E8A-4147-A177-3AD203B41FA5}">
                      <a16:colId xmlns:a16="http://schemas.microsoft.com/office/drawing/2014/main" val="1979015222"/>
                    </a:ext>
                  </a:extLst>
                </a:gridCol>
                <a:gridCol w="2032000">
                  <a:extLst>
                    <a:ext uri="{9D8B030D-6E8A-4147-A177-3AD203B41FA5}">
                      <a16:colId xmlns:a16="http://schemas.microsoft.com/office/drawing/2014/main" val="633698305"/>
                    </a:ext>
                  </a:extLst>
                </a:gridCol>
                <a:gridCol w="2032000">
                  <a:extLst>
                    <a:ext uri="{9D8B030D-6E8A-4147-A177-3AD203B41FA5}">
                      <a16:colId xmlns:a16="http://schemas.microsoft.com/office/drawing/2014/main" val="1653299997"/>
                    </a:ext>
                  </a:extLst>
                </a:gridCol>
              </a:tblGrid>
              <a:tr h="370840">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a:latin typeface="微軟正黑體" panose="020B0604030504040204" pitchFamily="34" charset="-120"/>
                          <a:ea typeface="微軟正黑體" panose="020B0604030504040204" pitchFamily="34" charset="-120"/>
                        </a:rPr>
                        <a:t>平均年齡</a:t>
                      </a:r>
                    </a:p>
                  </a:txBody>
                  <a:tcPr/>
                </a:tc>
                <a:tc>
                  <a:txBody>
                    <a:bodyPr/>
                    <a:lstStyle/>
                    <a:p>
                      <a:pPr algn="ctr"/>
                      <a:r>
                        <a:rPr lang="zh-TW" altLang="en-US" dirty="0">
                          <a:latin typeface="微軟正黑體" panose="020B0604030504040204" pitchFamily="34" charset="-120"/>
                          <a:ea typeface="微軟正黑體" panose="020B0604030504040204" pitchFamily="34" charset="-120"/>
                        </a:rPr>
                        <a:t>年平均駕駛經驗</a:t>
                      </a:r>
                    </a:p>
                  </a:txBody>
                  <a:tcPr/>
                </a:tc>
                <a:tc>
                  <a:txBody>
                    <a:bodyPr/>
                    <a:lstStyle/>
                    <a:p>
                      <a:pPr algn="ctr"/>
                      <a:r>
                        <a:rPr lang="zh-TW" altLang="en-US" dirty="0">
                          <a:latin typeface="微軟正黑體" panose="020B0604030504040204" pitchFamily="34" charset="-120"/>
                          <a:ea typeface="微軟正黑體" panose="020B0604030504040204" pitchFamily="34" charset="-120"/>
                        </a:rPr>
                        <a:t>年平均里程</a:t>
                      </a:r>
                    </a:p>
                  </a:txBody>
                  <a:tcPr/>
                </a:tc>
                <a:extLst>
                  <a:ext uri="{0D108BD9-81ED-4DB2-BD59-A6C34878D82A}">
                    <a16:rowId xmlns:a16="http://schemas.microsoft.com/office/drawing/2014/main" val="200178380"/>
                  </a:ext>
                </a:extLst>
              </a:tr>
              <a:tr h="370840">
                <a:tc>
                  <a:txBody>
                    <a:bodyPr/>
                    <a:lstStyle/>
                    <a:p>
                      <a:pPr algn="ctr"/>
                      <a:r>
                        <a:rPr lang="zh-TW" altLang="en-US" dirty="0">
                          <a:latin typeface="微軟正黑體" panose="020B0604030504040204" pitchFamily="34" charset="-120"/>
                          <a:ea typeface="微軟正黑體" panose="020B0604030504040204" pitchFamily="34" charset="-120"/>
                        </a:rPr>
                        <a:t>輪班組</a:t>
                      </a:r>
                      <a:r>
                        <a:rPr lang="en-US" altLang="zh-TW" dirty="0">
                          <a:latin typeface="微軟正黑體" panose="020B0604030504040204" pitchFamily="34" charset="-120"/>
                          <a:ea typeface="微軟正黑體" panose="020B0604030504040204" pitchFamily="34" charset="-120"/>
                        </a:rPr>
                        <a:t>(17</a:t>
                      </a:r>
                      <a:r>
                        <a:rPr lang="zh-TW" altLang="en-US" dirty="0">
                          <a:latin typeface="微軟正黑體" panose="020B0604030504040204" pitchFamily="34" charset="-120"/>
                          <a:ea typeface="微軟正黑體" panose="020B0604030504040204" pitchFamily="34" charset="-120"/>
                        </a:rPr>
                        <a:t>名</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a:latin typeface="微軟正黑體" panose="020B0604030504040204" pitchFamily="34" charset="-120"/>
                          <a:ea typeface="微軟正黑體" panose="020B0604030504040204" pitchFamily="34" charset="-120"/>
                        </a:rPr>
                        <a:t>31.41(5.37)</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a:latin typeface="微軟正黑體" panose="020B0604030504040204" pitchFamily="34" charset="-120"/>
                          <a:ea typeface="微軟正黑體" panose="020B0604030504040204" pitchFamily="34" charset="-120"/>
                        </a:rPr>
                        <a:t>12.71(6.34)</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a:latin typeface="微軟正黑體" panose="020B0604030504040204" pitchFamily="34" charset="-120"/>
                          <a:ea typeface="微軟正黑體" panose="020B0604030504040204" pitchFamily="34" charset="-120"/>
                        </a:rPr>
                        <a:t>16,250(8250)</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035417461"/>
                  </a:ext>
                </a:extLst>
              </a:tr>
              <a:tr h="370840">
                <a:tc>
                  <a:txBody>
                    <a:bodyPr/>
                    <a:lstStyle/>
                    <a:p>
                      <a:pPr algn="ctr"/>
                      <a:r>
                        <a:rPr lang="zh-TW" altLang="en-US" dirty="0">
                          <a:latin typeface="微軟正黑體" panose="020B0604030504040204" pitchFamily="34" charset="-120"/>
                          <a:ea typeface="微軟正黑體" panose="020B0604030504040204" pitchFamily="34" charset="-120"/>
                        </a:rPr>
                        <a:t>年者組</a:t>
                      </a:r>
                      <a:r>
                        <a:rPr lang="en-US" altLang="zh-TW" dirty="0">
                          <a:latin typeface="微軟正黑體" panose="020B0604030504040204" pitchFamily="34" charset="-120"/>
                          <a:ea typeface="微軟正黑體" panose="020B0604030504040204" pitchFamily="34" charset="-120"/>
                        </a:rPr>
                        <a:t>(16</a:t>
                      </a:r>
                      <a:r>
                        <a:rPr lang="zh-TW" altLang="en-US" dirty="0">
                          <a:latin typeface="微軟正黑體" panose="020B0604030504040204" pitchFamily="34" charset="-120"/>
                          <a:ea typeface="微軟正黑體" panose="020B0604030504040204" pitchFamily="34" charset="-120"/>
                        </a:rPr>
                        <a:t>名</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a:latin typeface="微軟正黑體" panose="020B0604030504040204" pitchFamily="34" charset="-120"/>
                          <a:ea typeface="微軟正黑體" panose="020B0604030504040204" pitchFamily="34" charset="-120"/>
                        </a:rPr>
                        <a:t>53.2(5.48)</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a:latin typeface="微軟正黑體" panose="020B0604030504040204" pitchFamily="34" charset="-120"/>
                          <a:ea typeface="微軟正黑體" panose="020B0604030504040204" pitchFamily="34" charset="-120"/>
                        </a:rPr>
                        <a:t>31.13(6.34)</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a:latin typeface="微軟正黑體" panose="020B0604030504040204" pitchFamily="34" charset="-120"/>
                          <a:ea typeface="微軟正黑體" panose="020B0604030504040204" pitchFamily="34" charset="-120"/>
                        </a:rPr>
                        <a:t>12,563(11,770)</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237247675"/>
                  </a:ext>
                </a:extLst>
              </a:tr>
            </a:tbl>
          </a:graphicData>
        </a:graphic>
      </p:graphicFrame>
    </p:spTree>
    <p:extLst>
      <p:ext uri="{BB962C8B-B14F-4D97-AF65-F5344CB8AC3E}">
        <p14:creationId xmlns:p14="http://schemas.microsoft.com/office/powerpoint/2010/main" val="820998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9269D6-CB1F-4B66-BFA6-546679C677BD}"/>
              </a:ext>
            </a:extLst>
          </p:cNvPr>
          <p:cNvSpPr>
            <a:spLocks noGrp="1"/>
          </p:cNvSpPr>
          <p:nvPr>
            <p:ph type="title"/>
          </p:nvPr>
        </p:nvSpPr>
        <p:spPr/>
        <p:txBody>
          <a:bodyPr/>
          <a:lstStyle/>
          <a:p>
            <a:r>
              <a:rPr lang="zh-TW" altLang="en-US" dirty="0"/>
              <a:t>實驗道路</a:t>
            </a:r>
          </a:p>
        </p:txBody>
      </p:sp>
      <p:sp>
        <p:nvSpPr>
          <p:cNvPr id="3" name="內容版面配置區 2">
            <a:extLst>
              <a:ext uri="{FF2B5EF4-FFF2-40B4-BE49-F238E27FC236}">
                <a16:creationId xmlns:a16="http://schemas.microsoft.com/office/drawing/2014/main" id="{EE32AC26-718B-4F6D-9F5F-EBADB651AD2B}"/>
              </a:ext>
            </a:extLst>
          </p:cNvPr>
          <p:cNvSpPr>
            <a:spLocks noGrp="1"/>
          </p:cNvSpPr>
          <p:nvPr>
            <p:ph idx="1"/>
          </p:nvPr>
        </p:nvSpPr>
        <p:spPr/>
        <p:txBody>
          <a:bodyPr/>
          <a:lstStyle/>
          <a:p>
            <a:r>
              <a:rPr lang="zh-TW" altLang="en-US" dirty="0"/>
              <a:t>基準和實際實驗道路使用完全相同的道路</a:t>
            </a:r>
            <a:endParaRPr lang="en-US" altLang="zh-TW" dirty="0"/>
          </a:p>
          <a:p>
            <a:r>
              <a:rPr lang="zh-TW" altLang="en-US" dirty="0"/>
              <a:t>為</a:t>
            </a:r>
            <a:r>
              <a:rPr lang="en-US" altLang="zh-TW" dirty="0"/>
              <a:t>3</a:t>
            </a:r>
            <a:r>
              <a:rPr lang="zh-TW" altLang="en-US" dirty="0"/>
              <a:t>車道的高速公路，總長為</a:t>
            </a:r>
            <a:r>
              <a:rPr lang="en-US" altLang="zh-TW" dirty="0"/>
              <a:t>54</a:t>
            </a:r>
            <a:r>
              <a:rPr lang="zh-TW" altLang="en-US" dirty="0"/>
              <a:t>公里</a:t>
            </a:r>
            <a:endParaRPr lang="en-US" altLang="zh-TW" dirty="0"/>
          </a:p>
          <a:p>
            <a:r>
              <a:rPr lang="zh-TW" altLang="en-US" dirty="0"/>
              <a:t>沒有視覺混亂，例如路標或路邊物體</a:t>
            </a:r>
            <a:endParaRPr lang="en-US" altLang="zh-TW" dirty="0"/>
          </a:p>
          <a:p>
            <a:r>
              <a:rPr lang="zh-TW" altLang="en-US" dirty="0"/>
              <a:t>有直線、左彎</a:t>
            </a:r>
            <a:r>
              <a:rPr lang="en-US" altLang="zh-TW" dirty="0"/>
              <a:t>(1000m</a:t>
            </a:r>
            <a:r>
              <a:rPr lang="zh-TW" altLang="en-US" dirty="0"/>
              <a:t>半徑的曲線</a:t>
            </a:r>
            <a:r>
              <a:rPr lang="en-US" altLang="zh-TW" dirty="0"/>
              <a:t>)</a:t>
            </a:r>
            <a:r>
              <a:rPr lang="zh-TW" altLang="en-US" dirty="0"/>
              <a:t>、右彎</a:t>
            </a:r>
            <a:r>
              <a:rPr lang="en-US" altLang="zh-TW" dirty="0"/>
              <a:t>(1000m</a:t>
            </a:r>
            <a:r>
              <a:rPr lang="zh-TW" altLang="en-US" dirty="0"/>
              <a:t>半徑的曲線</a:t>
            </a:r>
            <a:r>
              <a:rPr lang="en-US" altLang="zh-TW" dirty="0"/>
              <a:t>)</a:t>
            </a:r>
            <a:r>
              <a:rPr lang="zh-TW" altLang="en-US" dirty="0"/>
              <a:t>，</a:t>
            </a:r>
            <a:endParaRPr lang="en-US" altLang="zh-TW" dirty="0"/>
          </a:p>
          <a:p>
            <a:r>
              <a:rPr lang="zh-TW" altLang="en-US" dirty="0"/>
              <a:t>每</a:t>
            </a:r>
            <a:r>
              <a:rPr lang="en-US" altLang="zh-TW" dirty="0"/>
              <a:t>10</a:t>
            </a:r>
            <a:r>
              <a:rPr lang="zh-TW" altLang="en-US" dirty="0"/>
              <a:t>公里設置一個十字路口</a:t>
            </a:r>
            <a:r>
              <a:rPr lang="en-US" altLang="zh-TW" dirty="0"/>
              <a:t>(</a:t>
            </a:r>
            <a:r>
              <a:rPr lang="zh-TW" altLang="en-US" dirty="0"/>
              <a:t>加入或離開高速公路</a:t>
            </a:r>
            <a:r>
              <a:rPr lang="en-US" altLang="zh-TW" dirty="0"/>
              <a:t>)</a:t>
            </a:r>
            <a:r>
              <a:rPr lang="zh-TW" altLang="en-US" dirty="0"/>
              <a:t>，稀疏的交通</a:t>
            </a:r>
            <a:r>
              <a:rPr lang="en-US" altLang="zh-TW" dirty="0"/>
              <a:t>(</a:t>
            </a:r>
            <a:r>
              <a:rPr lang="zh-TW" altLang="en-US" dirty="0"/>
              <a:t>每小時每車道約有</a:t>
            </a:r>
            <a:r>
              <a:rPr lang="en-US" altLang="zh-TW" dirty="0"/>
              <a:t>500</a:t>
            </a:r>
            <a:r>
              <a:rPr lang="zh-TW" altLang="en-US" dirty="0"/>
              <a:t>輛車</a:t>
            </a:r>
            <a:r>
              <a:rPr lang="en-US" altLang="zh-TW" dirty="0"/>
              <a:t>)</a:t>
            </a:r>
          </a:p>
          <a:p>
            <a:r>
              <a:rPr lang="zh-TW" altLang="en-US" dirty="0"/>
              <a:t>實際實驗道路中會將實驗用工程放置在</a:t>
            </a:r>
            <a:r>
              <a:rPr lang="en-US" altLang="zh-TW" dirty="0"/>
              <a:t>48</a:t>
            </a:r>
            <a:r>
              <a:rPr lang="zh-TW" altLang="en-US" dirty="0"/>
              <a:t>公里處，共持續</a:t>
            </a:r>
            <a:r>
              <a:rPr lang="en-US" altLang="zh-TW" dirty="0"/>
              <a:t>3</a:t>
            </a:r>
            <a:r>
              <a:rPr lang="zh-TW" altLang="en-US" dirty="0"/>
              <a:t>公里</a:t>
            </a:r>
          </a:p>
        </p:txBody>
      </p:sp>
    </p:spTree>
    <p:extLst>
      <p:ext uri="{BB962C8B-B14F-4D97-AF65-F5344CB8AC3E}">
        <p14:creationId xmlns:p14="http://schemas.microsoft.com/office/powerpoint/2010/main" val="3711863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BFBFE2-728B-43F1-8048-544DEAD88A74}"/>
              </a:ext>
            </a:extLst>
          </p:cNvPr>
          <p:cNvSpPr>
            <a:spLocks noGrp="1"/>
          </p:cNvSpPr>
          <p:nvPr>
            <p:ph type="title"/>
          </p:nvPr>
        </p:nvSpPr>
        <p:spPr/>
        <p:txBody>
          <a:bodyPr/>
          <a:lstStyle/>
          <a:p>
            <a:r>
              <a:rPr lang="zh-TW" altLang="en-US" dirty="0"/>
              <a:t>實驗道路</a:t>
            </a:r>
          </a:p>
        </p:txBody>
      </p:sp>
      <p:sp>
        <p:nvSpPr>
          <p:cNvPr id="3" name="內容版面配置區 2">
            <a:extLst>
              <a:ext uri="{FF2B5EF4-FFF2-40B4-BE49-F238E27FC236}">
                <a16:creationId xmlns:a16="http://schemas.microsoft.com/office/drawing/2014/main" id="{4654EE6B-F2FC-40D1-A937-9FCC8795ADEC}"/>
              </a:ext>
            </a:extLst>
          </p:cNvPr>
          <p:cNvSpPr>
            <a:spLocks noGrp="1"/>
          </p:cNvSpPr>
          <p:nvPr>
            <p:ph idx="1"/>
          </p:nvPr>
        </p:nvSpPr>
        <p:spPr/>
        <p:txBody>
          <a:bodyPr/>
          <a:lstStyle/>
          <a:p>
            <a:r>
              <a:rPr lang="zh-TW" altLang="en-US" dirty="0"/>
              <a:t>在模擬器中實施三種工程方法：</a:t>
            </a:r>
            <a:endParaRPr lang="en-US" altLang="zh-TW" dirty="0"/>
          </a:p>
          <a:p>
            <a:pPr marL="731520" lvl="1" indent="-457200">
              <a:buFont typeface="+mj-lt"/>
              <a:buAutoNum type="arabicPeriod"/>
            </a:pPr>
            <a:r>
              <a:rPr lang="zh-TW" altLang="en-US" dirty="0"/>
              <a:t>箭頭形斷口</a:t>
            </a:r>
            <a:r>
              <a:rPr lang="en-US" altLang="zh-TW" dirty="0"/>
              <a:t>(Chevrons)</a:t>
            </a:r>
          </a:p>
          <a:p>
            <a:pPr marL="731520" lvl="1" indent="-457200">
              <a:buFont typeface="+mj-lt"/>
              <a:buAutoNum type="arabicPeriod"/>
            </a:pPr>
            <a:r>
              <a:rPr lang="zh-TW" altLang="en-US" dirty="0"/>
              <a:t>橫向震動帶</a:t>
            </a:r>
            <a:r>
              <a:rPr lang="en-US" altLang="zh-TW" dirty="0"/>
              <a:t>(transverse</a:t>
            </a:r>
            <a:r>
              <a:rPr lang="zh-TW" altLang="en-US" dirty="0"/>
              <a:t> </a:t>
            </a:r>
            <a:r>
              <a:rPr lang="en-US" altLang="zh-TW" dirty="0"/>
              <a:t>rumble strips)</a:t>
            </a:r>
          </a:p>
          <a:p>
            <a:pPr marL="731520" lvl="1" indent="-457200">
              <a:buFont typeface="+mj-lt"/>
              <a:buAutoNum type="arabicPeriod"/>
            </a:pPr>
            <a:r>
              <a:rPr lang="zh-TW" altLang="en-US" dirty="0"/>
              <a:t>可變的訊息標誌</a:t>
            </a:r>
            <a:r>
              <a:rPr lang="en-US" altLang="zh-TW" dirty="0"/>
              <a:t>(variable message signs)</a:t>
            </a:r>
          </a:p>
          <a:p>
            <a:endParaRPr lang="zh-TW" altLang="en-US" dirty="0"/>
          </a:p>
        </p:txBody>
      </p:sp>
      <p:grpSp>
        <p:nvGrpSpPr>
          <p:cNvPr id="9" name="群組 8">
            <a:extLst>
              <a:ext uri="{FF2B5EF4-FFF2-40B4-BE49-F238E27FC236}">
                <a16:creationId xmlns:a16="http://schemas.microsoft.com/office/drawing/2014/main" id="{1D610FF3-54C9-4CBB-A9ED-11753FB74BA1}"/>
              </a:ext>
            </a:extLst>
          </p:cNvPr>
          <p:cNvGrpSpPr/>
          <p:nvPr/>
        </p:nvGrpSpPr>
        <p:grpSpPr>
          <a:xfrm>
            <a:off x="1020310" y="3788606"/>
            <a:ext cx="10237041" cy="2459794"/>
            <a:chOff x="1020310" y="3788606"/>
            <a:chExt cx="10237041" cy="2459794"/>
          </a:xfrm>
        </p:grpSpPr>
        <p:pic>
          <p:nvPicPr>
            <p:cNvPr id="5" name="圖片 4">
              <a:extLst>
                <a:ext uri="{FF2B5EF4-FFF2-40B4-BE49-F238E27FC236}">
                  <a16:creationId xmlns:a16="http://schemas.microsoft.com/office/drawing/2014/main" id="{2C67803F-EB23-48FC-A1AE-910C385A3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310" y="3788606"/>
              <a:ext cx="3431097" cy="2459794"/>
            </a:xfrm>
            <a:prstGeom prst="rect">
              <a:avLst/>
            </a:prstGeom>
          </p:spPr>
        </p:pic>
        <p:pic>
          <p:nvPicPr>
            <p:cNvPr id="7" name="圖片 6">
              <a:extLst>
                <a:ext uri="{FF2B5EF4-FFF2-40B4-BE49-F238E27FC236}">
                  <a16:creationId xmlns:a16="http://schemas.microsoft.com/office/drawing/2014/main" id="{DB044FDE-AD28-4BB5-997F-9C9ADAE6A220}"/>
                </a:ext>
              </a:extLst>
            </p:cNvPr>
            <p:cNvPicPr>
              <a:picLocks noChangeAspect="1"/>
            </p:cNvPicPr>
            <p:nvPr/>
          </p:nvPicPr>
          <p:blipFill rotWithShape="1">
            <a:blip r:embed="rId4">
              <a:extLst>
                <a:ext uri="{28A0092B-C50C-407E-A947-70E740481C1C}">
                  <a14:useLocalDpi xmlns:a14="http://schemas.microsoft.com/office/drawing/2010/main" val="0"/>
                </a:ext>
              </a:extLst>
            </a:blip>
            <a:srcRect l="13343"/>
            <a:stretch/>
          </p:blipFill>
          <p:spPr>
            <a:xfrm>
              <a:off x="4451408" y="3788606"/>
              <a:ext cx="3372198" cy="2459794"/>
            </a:xfrm>
            <a:prstGeom prst="rect">
              <a:avLst/>
            </a:prstGeom>
          </p:spPr>
        </p:pic>
        <p:pic>
          <p:nvPicPr>
            <p:cNvPr id="8" name="圖片 7">
              <a:extLst>
                <a:ext uri="{FF2B5EF4-FFF2-40B4-BE49-F238E27FC236}">
                  <a16:creationId xmlns:a16="http://schemas.microsoft.com/office/drawing/2014/main" id="{5268A3B5-6D75-42DC-8D29-8C28DE769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6254" y="3788843"/>
              <a:ext cx="3431097" cy="2459319"/>
            </a:xfrm>
            <a:prstGeom prst="rect">
              <a:avLst/>
            </a:prstGeom>
          </p:spPr>
        </p:pic>
      </p:grpSp>
      <p:pic>
        <p:nvPicPr>
          <p:cNvPr id="11" name="圖片 10">
            <a:extLst>
              <a:ext uri="{FF2B5EF4-FFF2-40B4-BE49-F238E27FC236}">
                <a16:creationId xmlns:a16="http://schemas.microsoft.com/office/drawing/2014/main" id="{B3EDB433-7B95-4F3F-94DE-EF12E047F3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9173" y="1231069"/>
            <a:ext cx="5138947" cy="2299156"/>
          </a:xfrm>
          <a:prstGeom prst="rect">
            <a:avLst/>
          </a:prstGeom>
        </p:spPr>
      </p:pic>
    </p:spTree>
    <p:extLst>
      <p:ext uri="{BB962C8B-B14F-4D97-AF65-F5344CB8AC3E}">
        <p14:creationId xmlns:p14="http://schemas.microsoft.com/office/powerpoint/2010/main" val="2244979322"/>
      </p:ext>
    </p:extLst>
  </p:cSld>
  <p:clrMapOvr>
    <a:masterClrMapping/>
  </p:clrMapOvr>
</p:sld>
</file>

<file path=ppt/theme/theme1.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基礎</Template>
  <TotalTime>512</TotalTime>
  <Words>2324</Words>
  <Application>Microsoft Office PowerPoint</Application>
  <PresentationFormat>寬螢幕</PresentationFormat>
  <Paragraphs>147</Paragraphs>
  <Slides>20</Slides>
  <Notes>8</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20</vt:i4>
      </vt:variant>
    </vt:vector>
  </HeadingPairs>
  <TitlesOfParts>
    <vt:vector size="26" baseType="lpstr">
      <vt:lpstr>微軟正黑體</vt:lpstr>
      <vt:lpstr>新細明體</vt:lpstr>
      <vt:lpstr>Calibri</vt:lpstr>
      <vt:lpstr>Corbel</vt:lpstr>
      <vt:lpstr>Wingdings</vt:lpstr>
      <vt:lpstr>基礎</vt:lpstr>
      <vt:lpstr>The effect of three low-cost engineering treatments on driver fatigue: A driving simulator study</vt:lpstr>
      <vt:lpstr>介紹</vt:lpstr>
      <vt:lpstr>介紹</vt:lpstr>
      <vt:lpstr>介紹</vt:lpstr>
      <vt:lpstr>介紹</vt:lpstr>
      <vt:lpstr>設備</vt:lpstr>
      <vt:lpstr>受測者</vt:lpstr>
      <vt:lpstr>實驗道路</vt:lpstr>
      <vt:lpstr>實驗道路</vt:lpstr>
      <vt:lpstr>程序</vt:lpstr>
      <vt:lpstr>程序</vt:lpstr>
      <vt:lpstr>實驗設計</vt:lpstr>
      <vt:lpstr>依變項</vt:lpstr>
      <vt:lpstr>疲勞程度</vt:lpstr>
      <vt:lpstr>PERCLOS</vt:lpstr>
      <vt:lpstr>SDLP</vt:lpstr>
      <vt:lpstr>HFS</vt:lpstr>
      <vt:lpstr>HFS</vt:lpstr>
      <vt:lpstr>主觀警覺性</vt:lpstr>
      <vt:lpstr>結論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邱郁茹</dc:creator>
  <cp:lastModifiedBy>邱郁茹</cp:lastModifiedBy>
  <cp:revision>33</cp:revision>
  <dcterms:created xsi:type="dcterms:W3CDTF">2020-07-13T08:30:34Z</dcterms:created>
  <dcterms:modified xsi:type="dcterms:W3CDTF">2020-07-22T05:46:27Z</dcterms:modified>
</cp:coreProperties>
</file>